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6" r:id="rId3"/>
    <p:sldId id="257" r:id="rId5"/>
    <p:sldId id="258" r:id="rId6"/>
    <p:sldId id="260" r:id="rId7"/>
    <p:sldId id="262" r:id="rId8"/>
    <p:sldId id="273" r:id="rId9"/>
    <p:sldId id="269" r:id="rId10"/>
    <p:sldId id="272" r:id="rId11"/>
    <p:sldId id="274" r:id="rId12"/>
    <p:sldId id="277" r:id="rId13"/>
    <p:sldId id="261" r:id="rId14"/>
    <p:sldId id="267" r:id="rId15"/>
    <p:sldId id="275" r:id="rId16"/>
    <p:sldId id="266" r:id="rId17"/>
    <p:sldId id="268" r:id="rId18"/>
    <p:sldId id="270" r:id="rId19"/>
    <p:sldId id="271" r:id="rId20"/>
    <p:sldId id="264" r:id="rId21"/>
    <p:sldId id="259" r:id="rId22"/>
    <p:sldId id="276" r:id="rId23"/>
    <p:sldId id="278"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4"/>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数据集展示</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打开官网下载的</a:t>
            </a:r>
            <a:r>
              <a:rPr lang="zh-CN" altLang="en-US"/>
              <a:t>文件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官网划分的数据集</a:t>
            </a:r>
            <a:r>
              <a:rPr lang="en-US" altLang="zh-CN"/>
              <a:t> </a:t>
            </a:r>
            <a:r>
              <a:rPr lang="zh-CN" altLang="en-US"/>
              <a:t>以及</a:t>
            </a:r>
            <a:r>
              <a:rPr lang="en-US" altLang="zh-CN"/>
              <a:t> </a:t>
            </a:r>
            <a:r>
              <a:rPr lang="zh-CN" altLang="en-US"/>
              <a:t>数据集处理的</a:t>
            </a:r>
            <a:r>
              <a:rPr lang="zh-CN" altLang="en-US"/>
              <a:t>参考</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模型</a:t>
            </a:r>
            <a:r>
              <a:rPr lang="zh-CN" altLang="en-US"/>
              <a:t>选择</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vgg</a:t>
            </a:r>
            <a:r>
              <a:rPr lang="zh-CN" altLang="en-US"/>
              <a:t>模型</a:t>
            </a:r>
            <a:r>
              <a:rPr lang="zh-CN" altLang="en-US"/>
              <a:t>特点</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为什么能替代</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损失函数选择</a:t>
            </a:r>
            <a:r>
              <a:rPr lang="en-US" altLang="zh-CN"/>
              <a:t> </a:t>
            </a:r>
            <a:endParaRPr lang="en-US" altLang="zh-CN"/>
          </a:p>
          <a:p>
            <a:r>
              <a:rPr lang="en-US" altLang="zh-CN"/>
              <a:t>y^(i)_k</a:t>
            </a:r>
            <a:r>
              <a:rPr lang="zh-CN" altLang="en-US"/>
              <a:t>：第</a:t>
            </a:r>
            <a:r>
              <a:rPr lang="en-US" altLang="zh-CN"/>
              <a:t>i</a:t>
            </a:r>
            <a:r>
              <a:rPr lang="zh-CN" altLang="en-US"/>
              <a:t>个样本第</a:t>
            </a:r>
            <a:r>
              <a:rPr lang="en-US" altLang="zh-CN"/>
              <a:t>k</a:t>
            </a:r>
            <a:r>
              <a:rPr lang="zh-CN" altLang="en-US"/>
              <a:t>个类标的真实</a:t>
            </a:r>
            <a:r>
              <a:rPr lang="zh-CN" altLang="en-US"/>
              <a:t>标记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22.jpeg"/><Relationship Id="rId7" Type="http://schemas.openxmlformats.org/officeDocument/2006/relationships/tags" Target="../tags/tag7.xml"/><Relationship Id="rId6" Type="http://schemas.openxmlformats.org/officeDocument/2006/relationships/image" Target="../media/image21.jpeg"/><Relationship Id="rId5" Type="http://schemas.openxmlformats.org/officeDocument/2006/relationships/tags" Target="../tags/tag6.xml"/><Relationship Id="rId4" Type="http://schemas.openxmlformats.org/officeDocument/2006/relationships/image" Target="../media/image20.jpeg"/><Relationship Id="rId3" Type="http://schemas.openxmlformats.org/officeDocument/2006/relationships/tags" Target="../tags/tag5.xml"/><Relationship Id="rId2" Type="http://schemas.openxmlformats.org/officeDocument/2006/relationships/image" Target="../media/image19.jpeg"/><Relationship Id="rId10" Type="http://schemas.openxmlformats.org/officeDocument/2006/relationships/slideLayout" Target="../slideLayouts/slideLayout3.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xml"/><Relationship Id="rId3" Type="http://schemas.openxmlformats.org/officeDocument/2006/relationships/image" Target="../media/image24.png"/><Relationship Id="rId2" Type="http://schemas.openxmlformats.org/officeDocument/2006/relationships/tags" Target="../tags/tag9.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image" Target="../media/image26.png"/><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hyperlink" Target="https://blog.csdn.net/weixin_44031582/article/details/121957524&#13;" TargetMode="Externa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3.xml"/><Relationship Id="rId2" Type="http://schemas.openxmlformats.org/officeDocument/2006/relationships/image" Target="../media/image12.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4070" y="1322705"/>
            <a:ext cx="10492105" cy="2186940"/>
          </a:xfrm>
        </p:spPr>
        <p:txBody>
          <a:bodyPr>
            <a:normAutofit fontScale="90000"/>
          </a:bodyPr>
          <a:lstStyle/>
          <a:p>
            <a:r>
              <a:rPr dirty="0">
                <a:effectLst/>
              </a:rPr>
              <a:t>常见花卉识别软件的设计和实现</a:t>
            </a:r>
            <a:endParaRPr dirty="0">
              <a:effectLst/>
            </a:endParaRPr>
          </a:p>
        </p:txBody>
      </p:sp>
      <p:sp>
        <p:nvSpPr>
          <p:cNvPr id="5" name="副标题 4"/>
          <p:cNvSpPr>
            <a:spLocks noGrp="1"/>
          </p:cNvSpPr>
          <p:nvPr>
            <p:ph type="subTitle" idx="1"/>
          </p:nvPr>
        </p:nvSpPr>
        <p:spPr/>
        <p:txBody>
          <a:bodyPr/>
          <a:lstStyle/>
          <a:p>
            <a:r>
              <a:rPr lang="zh-CN" altLang="en-US" dirty="0">
                <a:sym typeface="+mn-ea"/>
              </a:rPr>
              <a:t>根据拍照得到的花卉图片识别出图片中的花卉种类</a:t>
            </a:r>
            <a:endParaRPr lang="zh-CN" altLang="en-US" dirty="0">
              <a:latin typeface="+mn-lt"/>
            </a:endParaRPr>
          </a:p>
        </p:txBody>
      </p:sp>
      <p:sp>
        <p:nvSpPr>
          <p:cNvPr id="4" name="文本框 3"/>
          <p:cNvSpPr txBox="1"/>
          <p:nvPr/>
        </p:nvSpPr>
        <p:spPr>
          <a:xfrm>
            <a:off x="5894070" y="4169410"/>
            <a:ext cx="4064000" cy="368300"/>
          </a:xfrm>
          <a:prstGeom prst="rect">
            <a:avLst/>
          </a:prstGeom>
          <a:noFill/>
        </p:spPr>
        <p:txBody>
          <a:bodyPr wrap="square" rtlCol="0">
            <a:spAutoFit/>
          </a:bodyPr>
          <a:p>
            <a:r>
              <a:rPr lang="zh-CN" altLang="en-US"/>
              <a:t>（基于</a:t>
            </a:r>
            <a:r>
              <a:rPr lang="en-US" altLang="zh-CN"/>
              <a:t>pytorch</a:t>
            </a:r>
            <a:r>
              <a:rPr lang="zh-CN" altLang="en-US"/>
              <a:t>的</a:t>
            </a:r>
            <a:r>
              <a:rPr lang="en-US" altLang="zh-CN"/>
              <a:t>vgg16</a:t>
            </a:r>
            <a:r>
              <a:rPr lang="zh-CN" altLang="en-US"/>
              <a:t>花卉识别）</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G_3527"/>
          <p:cNvPicPr>
            <a:picLocks noChangeAspect="1"/>
          </p:cNvPicPr>
          <p:nvPr/>
        </p:nvPicPr>
        <p:blipFill>
          <a:blip r:embed="rId1"/>
          <a:stretch>
            <a:fillRect/>
          </a:stretch>
        </p:blipFill>
        <p:spPr>
          <a:xfrm>
            <a:off x="0" y="949325"/>
            <a:ext cx="12192000" cy="4958715"/>
          </a:xfrm>
          <a:prstGeom prst="rect">
            <a:avLst/>
          </a:prstGeom>
        </p:spPr>
      </p:pic>
      <p:sp>
        <p:nvSpPr>
          <p:cNvPr id="4" name="文本框 3"/>
          <p:cNvSpPr txBox="1"/>
          <p:nvPr/>
        </p:nvSpPr>
        <p:spPr>
          <a:xfrm>
            <a:off x="1755140" y="5908040"/>
            <a:ext cx="9244330" cy="368300"/>
          </a:xfrm>
          <a:prstGeom prst="rect">
            <a:avLst/>
          </a:prstGeom>
          <a:noFill/>
        </p:spPr>
        <p:txBody>
          <a:bodyPr wrap="square" rtlCol="0">
            <a:spAutoFit/>
          </a:bodyPr>
          <a:p>
            <a:r>
              <a:rPr lang="zh-CN" altLang="en-US"/>
              <a:t>对比</a:t>
            </a:r>
            <a:r>
              <a:rPr lang="zh-CN" altLang="en-US">
                <a:solidFill>
                  <a:srgbClr val="FF0000"/>
                </a:solidFill>
              </a:rPr>
              <a:t>传统卷积网络</a:t>
            </a:r>
            <a:r>
              <a:rPr lang="zh-CN" altLang="en-US"/>
              <a:t>参数量尽可能的减少了，但随着时代发展，他的参数量还是</a:t>
            </a:r>
            <a:r>
              <a:rPr lang="zh-CN" altLang="en-US"/>
              <a:t>很臃肿</a:t>
            </a:r>
            <a:endParaRPr lang="zh-CN" altLang="en-US"/>
          </a:p>
        </p:txBody>
      </p:sp>
      <p:sp>
        <p:nvSpPr>
          <p:cNvPr id="5" name="文本框 4"/>
          <p:cNvSpPr txBox="1"/>
          <p:nvPr/>
        </p:nvSpPr>
        <p:spPr>
          <a:xfrm>
            <a:off x="4208780" y="6398895"/>
            <a:ext cx="4064000" cy="368300"/>
          </a:xfrm>
          <a:prstGeom prst="rect">
            <a:avLst/>
          </a:prstGeom>
          <a:noFill/>
        </p:spPr>
        <p:txBody>
          <a:bodyPr wrap="square" rtlCol="0">
            <a:spAutoFit/>
          </a:bodyPr>
          <a:p>
            <a:r>
              <a:rPr lang="zh-CN" altLang="en-US"/>
              <a:t>正确率也是只能算中等</a:t>
            </a:r>
            <a:r>
              <a:rPr lang="zh-CN" altLang="en-US"/>
              <a:t>水平</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4-05-31 14.54.41"/>
          <p:cNvPicPr>
            <a:picLocks noChangeAspect="1"/>
          </p:cNvPicPr>
          <p:nvPr/>
        </p:nvPicPr>
        <p:blipFill>
          <a:blip r:embed="rId1"/>
          <a:stretch>
            <a:fillRect/>
          </a:stretch>
        </p:blipFill>
        <p:spPr>
          <a:xfrm>
            <a:off x="685165" y="598805"/>
            <a:ext cx="11021695" cy="5596255"/>
          </a:xfrm>
          <a:prstGeom prst="rect">
            <a:avLst/>
          </a:prstGeom>
        </p:spPr>
      </p:pic>
      <p:sp>
        <p:nvSpPr>
          <p:cNvPr id="5" name="文本框 4"/>
          <p:cNvSpPr txBox="1"/>
          <p:nvPr/>
        </p:nvSpPr>
        <p:spPr>
          <a:xfrm>
            <a:off x="1656080" y="6348730"/>
            <a:ext cx="7799705" cy="368300"/>
          </a:xfrm>
          <a:prstGeom prst="rect">
            <a:avLst/>
          </a:prstGeom>
          <a:noFill/>
        </p:spPr>
        <p:txBody>
          <a:bodyPr wrap="square" rtlCol="0">
            <a:spAutoFit/>
          </a:bodyPr>
          <a:p>
            <a:r>
              <a:rPr lang="zh-CN" altLang="en-US"/>
              <a:t>手动找到官网花名保存为</a:t>
            </a:r>
            <a:r>
              <a:rPr lang="en-US" altLang="zh-CN"/>
              <a:t>html</a:t>
            </a:r>
            <a:r>
              <a:rPr lang="zh-CN" altLang="en-US"/>
              <a:t>文件，按</a:t>
            </a:r>
            <a:r>
              <a:rPr lang="zh-CN" altLang="en-US">
                <a:solidFill>
                  <a:srgbClr val="FF0000"/>
                </a:solidFill>
              </a:rPr>
              <a:t>顺序读取</a:t>
            </a:r>
            <a:r>
              <a:rPr lang="zh-CN" altLang="en-US"/>
              <a:t>清洗得到</a:t>
            </a:r>
            <a:r>
              <a:rPr lang="zh-CN" altLang="en-US">
                <a:solidFill>
                  <a:srgbClr val="FF0000"/>
                </a:solidFill>
              </a:rPr>
              <a:t>标签</a:t>
            </a:r>
            <a:r>
              <a:rPr lang="zh-CN" altLang="en-US"/>
              <a:t>对应值的</a:t>
            </a:r>
            <a:r>
              <a:rPr lang="zh-CN" altLang="en-US"/>
              <a:t>花名。</a:t>
            </a:r>
            <a:endParaRPr lang="zh-CN" altLang="en-US"/>
          </a:p>
        </p:txBody>
      </p:sp>
      <p:sp>
        <p:nvSpPr>
          <p:cNvPr id="2" name="文本框 1"/>
          <p:cNvSpPr txBox="1"/>
          <p:nvPr/>
        </p:nvSpPr>
        <p:spPr>
          <a:xfrm>
            <a:off x="158115" y="77470"/>
            <a:ext cx="11875770" cy="368300"/>
          </a:xfrm>
          <a:prstGeom prst="rect">
            <a:avLst/>
          </a:prstGeom>
          <a:noFill/>
        </p:spPr>
        <p:txBody>
          <a:bodyPr wrap="square" rtlCol="0">
            <a:spAutoFit/>
          </a:bodyPr>
          <a:p>
            <a:r>
              <a:rPr lang="zh-CN" altLang="en-US"/>
              <a:t>我找遍所有地方都找不到类标和花名对应起来的说明，于是在抓取官网展示的花名名称与按</a:t>
            </a:r>
            <a:r>
              <a:rPr lang="en-US" altLang="zh-CN"/>
              <a:t>html</a:t>
            </a:r>
            <a:r>
              <a:rPr lang="zh-CN" altLang="en-US"/>
              <a:t>里</a:t>
            </a:r>
            <a:r>
              <a:rPr lang="zh-CN" altLang="en-US"/>
              <a:t>标签顺序作为</a:t>
            </a:r>
            <a:r>
              <a:rPr lang="zh-CN" altLang="en-US"/>
              <a:t>类标</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descr="IMG_3524"/>
          <p:cNvPicPr>
            <a:picLocks noChangeAspect="1"/>
          </p:cNvPicPr>
          <p:nvPr/>
        </p:nvPicPr>
        <p:blipFill>
          <a:blip r:embed="rId1"/>
          <a:stretch>
            <a:fillRect/>
          </a:stretch>
        </p:blipFill>
        <p:spPr>
          <a:xfrm>
            <a:off x="0" y="1280795"/>
            <a:ext cx="12192000" cy="4803140"/>
          </a:xfrm>
          <a:prstGeom prst="rect">
            <a:avLst/>
          </a:prstGeom>
        </p:spPr>
      </p:pic>
      <p:sp>
        <p:nvSpPr>
          <p:cNvPr id="16" name="文本框 15"/>
          <p:cNvSpPr txBox="1"/>
          <p:nvPr/>
        </p:nvSpPr>
        <p:spPr>
          <a:xfrm>
            <a:off x="198755" y="508000"/>
            <a:ext cx="4064000" cy="368300"/>
          </a:xfrm>
          <a:prstGeom prst="rect">
            <a:avLst/>
          </a:prstGeom>
          <a:noFill/>
        </p:spPr>
        <p:txBody>
          <a:bodyPr wrap="square" rtlCol="0">
            <a:spAutoFit/>
          </a:bodyPr>
          <a:p>
            <a:r>
              <a:rPr lang="zh-CN" altLang="en-US"/>
              <a:t>损失函数：</a:t>
            </a:r>
            <a:r>
              <a:rPr lang="zh-CN" altLang="en-US">
                <a:solidFill>
                  <a:srgbClr val="FF0000"/>
                </a:solidFill>
              </a:rPr>
              <a:t>交叉熵损失函数</a:t>
            </a:r>
            <a:endParaRPr lang="zh-CN" altLang="en-US">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G_3525"/>
          <p:cNvPicPr>
            <a:picLocks noChangeAspect="1"/>
          </p:cNvPicPr>
          <p:nvPr/>
        </p:nvPicPr>
        <p:blipFill>
          <a:blip r:embed="rId1"/>
          <a:stretch>
            <a:fillRect/>
          </a:stretch>
        </p:blipFill>
        <p:spPr>
          <a:xfrm>
            <a:off x="0" y="732155"/>
            <a:ext cx="12192000" cy="5393690"/>
          </a:xfrm>
          <a:prstGeom prst="rect">
            <a:avLst/>
          </a:prstGeom>
        </p:spPr>
      </p:pic>
      <p:sp>
        <p:nvSpPr>
          <p:cNvPr id="3" name="文本框 2"/>
          <p:cNvSpPr txBox="1"/>
          <p:nvPr/>
        </p:nvSpPr>
        <p:spPr>
          <a:xfrm>
            <a:off x="1431925" y="5937885"/>
            <a:ext cx="8422005" cy="645160"/>
          </a:xfrm>
          <a:prstGeom prst="rect">
            <a:avLst/>
          </a:prstGeom>
          <a:noFill/>
        </p:spPr>
        <p:txBody>
          <a:bodyPr wrap="square" rtlCol="0">
            <a:spAutoFit/>
          </a:bodyPr>
          <a:p>
            <a:r>
              <a:rPr lang="zh-CN" altLang="en-US"/>
              <a:t>在交叉熵损失函数中，只有真实类别对应的那一项会被计算在内，</a:t>
            </a:r>
            <a:endParaRPr lang="zh-CN" altLang="en-US"/>
          </a:p>
          <a:p>
            <a:r>
              <a:rPr lang="zh-CN" altLang="en-US">
                <a:solidFill>
                  <a:srgbClr val="FF0000"/>
                </a:solidFill>
              </a:rPr>
              <a:t>其他类别的项在求和过程中均为0</a:t>
            </a:r>
            <a:endParaRPr lang="zh-CN" altLang="en-US">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96290" y="302260"/>
            <a:ext cx="8010525" cy="368300"/>
          </a:xfrm>
          <a:prstGeom prst="rect">
            <a:avLst/>
          </a:prstGeom>
          <a:noFill/>
        </p:spPr>
        <p:txBody>
          <a:bodyPr wrap="square" rtlCol="0">
            <a:spAutoFit/>
          </a:bodyPr>
          <a:p>
            <a:r>
              <a:rPr lang="zh-CN" altLang="en-US"/>
              <a:t>盲目训练</a:t>
            </a:r>
            <a:r>
              <a:rPr lang="zh-CN" altLang="en-US"/>
              <a:t>踩的坑</a:t>
            </a:r>
            <a:endParaRPr lang="zh-CN" altLang="en-US"/>
          </a:p>
        </p:txBody>
      </p:sp>
      <p:grpSp>
        <p:nvGrpSpPr>
          <p:cNvPr id="15" name="组合 14"/>
          <p:cNvGrpSpPr/>
          <p:nvPr/>
        </p:nvGrpSpPr>
        <p:grpSpPr>
          <a:xfrm>
            <a:off x="796290" y="777240"/>
            <a:ext cx="3196590" cy="2736850"/>
            <a:chOff x="1254" y="1471"/>
            <a:chExt cx="5034" cy="4310"/>
          </a:xfrm>
        </p:grpSpPr>
        <p:pic>
          <p:nvPicPr>
            <p:cNvPr id="11" name="图片 10" descr="IMG_3509"/>
            <p:cNvPicPr>
              <a:picLocks noChangeAspect="1"/>
            </p:cNvPicPr>
            <p:nvPr>
              <p:custDataLst>
                <p:tags r:id="rId1"/>
              </p:custDataLst>
            </p:nvPr>
          </p:nvPicPr>
          <p:blipFill>
            <a:blip r:embed="rId2"/>
            <a:stretch>
              <a:fillRect/>
            </a:stretch>
          </p:blipFill>
          <p:spPr>
            <a:xfrm>
              <a:off x="1254" y="1471"/>
              <a:ext cx="5035" cy="4310"/>
            </a:xfrm>
            <a:prstGeom prst="rect">
              <a:avLst/>
            </a:prstGeom>
            <a:ln w="38100">
              <a:solidFill>
                <a:schemeClr val="accent1"/>
              </a:solidFill>
            </a:ln>
          </p:spPr>
        </p:pic>
        <p:sp>
          <p:nvSpPr>
            <p:cNvPr id="14" name="文本框 13"/>
            <p:cNvSpPr txBox="1"/>
            <p:nvPr/>
          </p:nvSpPr>
          <p:spPr>
            <a:xfrm>
              <a:off x="4078" y="3312"/>
              <a:ext cx="1889" cy="580"/>
            </a:xfrm>
            <a:prstGeom prst="rect">
              <a:avLst/>
            </a:prstGeom>
            <a:noFill/>
          </p:spPr>
          <p:txBody>
            <a:bodyPr wrap="square" rtlCol="0">
              <a:spAutoFit/>
            </a:bodyPr>
            <a:p>
              <a:r>
                <a:rPr lang="zh-CN" altLang="en-US">
                  <a:solidFill>
                    <a:srgbClr val="FF0000"/>
                  </a:solidFill>
                </a:rPr>
                <a:t>精准踩中</a:t>
              </a:r>
              <a:endParaRPr lang="zh-CN" altLang="en-US">
                <a:solidFill>
                  <a:srgbClr val="FF0000"/>
                </a:solidFill>
              </a:endParaRPr>
            </a:p>
          </p:txBody>
        </p:sp>
      </p:grpSp>
      <p:grpSp>
        <p:nvGrpSpPr>
          <p:cNvPr id="17" name="组合 16"/>
          <p:cNvGrpSpPr/>
          <p:nvPr/>
        </p:nvGrpSpPr>
        <p:grpSpPr>
          <a:xfrm>
            <a:off x="4594225" y="777240"/>
            <a:ext cx="4422140" cy="2799080"/>
            <a:chOff x="7235" y="1471"/>
            <a:chExt cx="6964" cy="4408"/>
          </a:xfrm>
        </p:grpSpPr>
        <p:pic>
          <p:nvPicPr>
            <p:cNvPr id="13" name="图片 12" descr="IMG_3512"/>
            <p:cNvPicPr>
              <a:picLocks noChangeAspect="1"/>
            </p:cNvPicPr>
            <p:nvPr>
              <p:custDataLst>
                <p:tags r:id="rId3"/>
              </p:custDataLst>
            </p:nvPr>
          </p:nvPicPr>
          <p:blipFill>
            <a:blip r:embed="rId4"/>
            <a:stretch>
              <a:fillRect/>
            </a:stretch>
          </p:blipFill>
          <p:spPr>
            <a:xfrm>
              <a:off x="7235" y="1471"/>
              <a:ext cx="6964" cy="4408"/>
            </a:xfrm>
            <a:prstGeom prst="rect">
              <a:avLst/>
            </a:prstGeom>
            <a:ln w="38100">
              <a:solidFill>
                <a:schemeClr val="accent1"/>
              </a:solidFill>
            </a:ln>
          </p:spPr>
        </p:pic>
        <p:sp>
          <p:nvSpPr>
            <p:cNvPr id="16" name="文本框 15"/>
            <p:cNvSpPr txBox="1"/>
            <p:nvPr/>
          </p:nvSpPr>
          <p:spPr>
            <a:xfrm>
              <a:off x="9197" y="3892"/>
              <a:ext cx="4420" cy="580"/>
            </a:xfrm>
            <a:prstGeom prst="rect">
              <a:avLst/>
            </a:prstGeom>
            <a:noFill/>
            <a:ln w="38100">
              <a:noFill/>
            </a:ln>
          </p:spPr>
          <p:txBody>
            <a:bodyPr wrap="square" rtlCol="0">
              <a:spAutoFit/>
            </a:bodyPr>
            <a:p>
              <a:r>
                <a:rPr lang="zh-CN" altLang="en-US">
                  <a:solidFill>
                    <a:srgbClr val="FF0000"/>
                  </a:solidFill>
                </a:rPr>
                <a:t>使用</a:t>
              </a:r>
              <a:r>
                <a:rPr lang="en-US" altLang="zh-CN">
                  <a:solidFill>
                    <a:srgbClr val="FF0000"/>
                  </a:solidFill>
                </a:rPr>
                <a:t>mps </a:t>
              </a:r>
              <a:r>
                <a:rPr lang="zh-CN" altLang="en-US">
                  <a:solidFill>
                    <a:srgbClr val="FF0000"/>
                  </a:solidFill>
                </a:rPr>
                <a:t>加在</a:t>
              </a:r>
              <a:r>
                <a:rPr lang="en-US" altLang="zh-CN">
                  <a:solidFill>
                    <a:srgbClr val="FF0000"/>
                  </a:solidFill>
                </a:rPr>
                <a:t>gpu</a:t>
              </a:r>
              <a:r>
                <a:rPr lang="zh-CN" altLang="en-US">
                  <a:solidFill>
                    <a:srgbClr val="FF0000"/>
                  </a:solidFill>
                </a:rPr>
                <a:t>上训练</a:t>
              </a:r>
              <a:endParaRPr lang="zh-CN" altLang="en-US">
                <a:solidFill>
                  <a:srgbClr val="FF0000"/>
                </a:solidFill>
              </a:endParaRPr>
            </a:p>
          </p:txBody>
        </p:sp>
      </p:grpSp>
      <p:grpSp>
        <p:nvGrpSpPr>
          <p:cNvPr id="19" name="组合 18"/>
          <p:cNvGrpSpPr/>
          <p:nvPr/>
        </p:nvGrpSpPr>
        <p:grpSpPr>
          <a:xfrm>
            <a:off x="796290" y="3676015"/>
            <a:ext cx="3685540" cy="3009900"/>
            <a:chOff x="1254" y="6036"/>
            <a:chExt cx="5804" cy="4740"/>
          </a:xfrm>
        </p:grpSpPr>
        <p:pic>
          <p:nvPicPr>
            <p:cNvPr id="12" name="图片 11" descr="IMG_3514"/>
            <p:cNvPicPr>
              <a:picLocks noChangeAspect="1"/>
            </p:cNvPicPr>
            <p:nvPr>
              <p:custDataLst>
                <p:tags r:id="rId5"/>
              </p:custDataLst>
            </p:nvPr>
          </p:nvPicPr>
          <p:blipFill>
            <a:blip r:embed="rId6"/>
            <a:stretch>
              <a:fillRect/>
            </a:stretch>
          </p:blipFill>
          <p:spPr>
            <a:xfrm>
              <a:off x="1254" y="6036"/>
              <a:ext cx="4979" cy="4741"/>
            </a:xfrm>
            <a:prstGeom prst="rect">
              <a:avLst/>
            </a:prstGeom>
            <a:ln w="38100">
              <a:solidFill>
                <a:schemeClr val="accent1"/>
              </a:solidFill>
            </a:ln>
          </p:spPr>
        </p:pic>
        <p:sp>
          <p:nvSpPr>
            <p:cNvPr id="18" name="文本框 17"/>
            <p:cNvSpPr txBox="1"/>
            <p:nvPr/>
          </p:nvSpPr>
          <p:spPr>
            <a:xfrm>
              <a:off x="2080" y="7771"/>
              <a:ext cx="4978" cy="580"/>
            </a:xfrm>
            <a:prstGeom prst="rect">
              <a:avLst/>
            </a:prstGeom>
            <a:noFill/>
          </p:spPr>
          <p:txBody>
            <a:bodyPr wrap="square" rtlCol="0">
              <a:spAutoFit/>
            </a:bodyPr>
            <a:p>
              <a:r>
                <a:rPr lang="zh-CN" altLang="en-US">
                  <a:solidFill>
                    <a:srgbClr val="FF0000"/>
                  </a:solidFill>
                </a:rPr>
                <a:t>输出太</a:t>
              </a:r>
              <a:r>
                <a:rPr lang="zh-CN" altLang="en-US">
                  <a:solidFill>
                    <a:srgbClr val="FF0000"/>
                  </a:solidFill>
                </a:rPr>
                <a:t>频繁导致运行很慢</a:t>
              </a:r>
              <a:endParaRPr lang="zh-CN" altLang="en-US">
                <a:solidFill>
                  <a:srgbClr val="FF0000"/>
                </a:solidFill>
              </a:endParaRPr>
            </a:p>
          </p:txBody>
        </p:sp>
      </p:grpSp>
      <p:grpSp>
        <p:nvGrpSpPr>
          <p:cNvPr id="20" name="组合 19"/>
          <p:cNvGrpSpPr/>
          <p:nvPr/>
        </p:nvGrpSpPr>
        <p:grpSpPr>
          <a:xfrm>
            <a:off x="4481830" y="3909695"/>
            <a:ext cx="6508750" cy="2453005"/>
            <a:chOff x="961" y="1575"/>
            <a:chExt cx="10250" cy="3863"/>
          </a:xfrm>
        </p:grpSpPr>
        <p:pic>
          <p:nvPicPr>
            <p:cNvPr id="21" name="图片 20" descr="IMG_3510"/>
            <p:cNvPicPr>
              <a:picLocks noChangeAspect="1"/>
            </p:cNvPicPr>
            <p:nvPr>
              <p:custDataLst>
                <p:tags r:id="rId7"/>
              </p:custDataLst>
            </p:nvPr>
          </p:nvPicPr>
          <p:blipFill>
            <a:blip r:embed="rId8"/>
            <a:stretch>
              <a:fillRect/>
            </a:stretch>
          </p:blipFill>
          <p:spPr>
            <a:xfrm>
              <a:off x="961" y="1575"/>
              <a:ext cx="10250" cy="3863"/>
            </a:xfrm>
            <a:prstGeom prst="rect">
              <a:avLst/>
            </a:prstGeom>
            <a:ln w="38100">
              <a:solidFill>
                <a:schemeClr val="accent1"/>
              </a:solidFill>
            </a:ln>
          </p:spPr>
        </p:pic>
        <p:sp>
          <p:nvSpPr>
            <p:cNvPr id="22" name="文本框 21"/>
            <p:cNvSpPr txBox="1"/>
            <p:nvPr>
              <p:custDataLst>
                <p:tags r:id="rId9"/>
              </p:custDataLst>
            </p:nvPr>
          </p:nvSpPr>
          <p:spPr>
            <a:xfrm>
              <a:off x="5549" y="4858"/>
              <a:ext cx="3125" cy="580"/>
            </a:xfrm>
            <a:prstGeom prst="rect">
              <a:avLst/>
            </a:prstGeom>
            <a:noFill/>
          </p:spPr>
          <p:txBody>
            <a:bodyPr wrap="square" rtlCol="0">
              <a:spAutoFit/>
            </a:bodyPr>
            <a:p>
              <a:r>
                <a:rPr lang="zh-CN" altLang="en-US">
                  <a:solidFill>
                    <a:srgbClr val="FF0000"/>
                  </a:solidFill>
                </a:rPr>
                <a:t>没有</a:t>
              </a:r>
              <a:r>
                <a:rPr lang="en-US" altLang="zh-CN">
                  <a:solidFill>
                    <a:srgbClr val="FF0000"/>
                  </a:solidFill>
                </a:rPr>
                <a:t>shuffle </a:t>
              </a:r>
              <a:endParaRPr lang="zh-CN" altLang="en-US">
                <a:solidFill>
                  <a:srgbClr val="FF0000"/>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0820" y="339725"/>
            <a:ext cx="8010525" cy="368300"/>
          </a:xfrm>
          <a:prstGeom prst="rect">
            <a:avLst/>
          </a:prstGeom>
          <a:noFill/>
        </p:spPr>
        <p:txBody>
          <a:bodyPr wrap="square" rtlCol="0">
            <a:spAutoFit/>
          </a:bodyPr>
          <a:p>
            <a:r>
              <a:rPr lang="zh-CN" altLang="en-US"/>
              <a:t>很难训练！在我求方法的时候发现原来不止我一个人觉得难训练</a:t>
            </a:r>
            <a:endParaRPr lang="zh-CN" altLang="en-US"/>
          </a:p>
        </p:txBody>
      </p:sp>
      <p:grpSp>
        <p:nvGrpSpPr>
          <p:cNvPr id="3" name="组合 2"/>
          <p:cNvGrpSpPr/>
          <p:nvPr/>
        </p:nvGrpSpPr>
        <p:grpSpPr>
          <a:xfrm>
            <a:off x="210820" y="889000"/>
            <a:ext cx="5884545" cy="4405630"/>
            <a:chOff x="3784" y="1342"/>
            <a:chExt cx="10767" cy="8115"/>
          </a:xfrm>
        </p:grpSpPr>
        <p:pic>
          <p:nvPicPr>
            <p:cNvPr id="5" name="图片 4" descr="IMG_3507"/>
            <p:cNvPicPr>
              <a:picLocks noChangeAspect="1"/>
            </p:cNvPicPr>
            <p:nvPr/>
          </p:nvPicPr>
          <p:blipFill>
            <a:blip r:embed="rId1"/>
            <a:srcRect l="18419" r="20314"/>
            <a:stretch>
              <a:fillRect/>
            </a:stretch>
          </p:blipFill>
          <p:spPr>
            <a:xfrm>
              <a:off x="3784" y="1342"/>
              <a:ext cx="10767" cy="8115"/>
            </a:xfrm>
            <a:prstGeom prst="rect">
              <a:avLst/>
            </a:prstGeom>
          </p:spPr>
        </p:pic>
        <p:sp>
          <p:nvSpPr>
            <p:cNvPr id="2" name="文本框 1"/>
            <p:cNvSpPr txBox="1"/>
            <p:nvPr/>
          </p:nvSpPr>
          <p:spPr>
            <a:xfrm>
              <a:off x="7255" y="5969"/>
              <a:ext cx="6400" cy="678"/>
            </a:xfrm>
            <a:prstGeom prst="rect">
              <a:avLst/>
            </a:prstGeom>
            <a:noFill/>
          </p:spPr>
          <p:txBody>
            <a:bodyPr wrap="square" rtlCol="0">
              <a:spAutoFit/>
            </a:bodyPr>
            <a:p>
              <a:r>
                <a:rPr lang="zh-CN" altLang="en-US">
                  <a:solidFill>
                    <a:srgbClr val="FF0000"/>
                  </a:solidFill>
                </a:rPr>
                <a:t>初始化很重要！！</a:t>
              </a:r>
              <a:endParaRPr lang="zh-CN" altLang="en-US">
                <a:solidFill>
                  <a:srgbClr val="FF0000"/>
                </a:solidFill>
              </a:endParaRPr>
            </a:p>
          </p:txBody>
        </p:sp>
      </p:grpSp>
      <p:sp>
        <p:nvSpPr>
          <p:cNvPr id="6" name="文本框 5"/>
          <p:cNvSpPr txBox="1"/>
          <p:nvPr/>
        </p:nvSpPr>
        <p:spPr>
          <a:xfrm>
            <a:off x="210820" y="5415280"/>
            <a:ext cx="7233920" cy="368300"/>
          </a:xfrm>
          <a:prstGeom prst="rect">
            <a:avLst/>
          </a:prstGeom>
          <a:solidFill>
            <a:schemeClr val="bg1"/>
          </a:solidFill>
        </p:spPr>
        <p:txBody>
          <a:bodyPr wrap="square" rtlCol="0">
            <a:spAutoFit/>
          </a:bodyPr>
          <a:p>
            <a:r>
              <a:rPr lang="en-US" altLang="zh-CN"/>
              <a:t>vgg</a:t>
            </a:r>
            <a:r>
              <a:rPr lang="zh-CN" altLang="en-US"/>
              <a:t>使用大量ReLU激活</a:t>
            </a:r>
            <a:r>
              <a:rPr lang="zh-CN" altLang="en-US"/>
              <a:t>函数导致“停滞”（stalling）或“梯度消失”。</a:t>
            </a:r>
            <a:endParaRPr lang="zh-CN" altLang="en-US"/>
          </a:p>
        </p:txBody>
      </p:sp>
      <p:grpSp>
        <p:nvGrpSpPr>
          <p:cNvPr id="14" name="组合 13"/>
          <p:cNvGrpSpPr/>
          <p:nvPr/>
        </p:nvGrpSpPr>
        <p:grpSpPr>
          <a:xfrm>
            <a:off x="7046595" y="536575"/>
            <a:ext cx="4998085" cy="5304155"/>
            <a:chOff x="17" y="19"/>
            <a:chExt cx="6634" cy="7080"/>
          </a:xfrm>
        </p:grpSpPr>
        <p:pic>
          <p:nvPicPr>
            <p:cNvPr id="10" name="图片 9" descr="IMG_3511"/>
            <p:cNvPicPr>
              <a:picLocks noChangeAspect="1"/>
            </p:cNvPicPr>
            <p:nvPr>
              <p:custDataLst>
                <p:tags r:id="rId2"/>
              </p:custDataLst>
            </p:nvPr>
          </p:nvPicPr>
          <p:blipFill>
            <a:blip r:embed="rId3"/>
            <a:srcRect t="11500" b="39214"/>
            <a:stretch>
              <a:fillRect/>
            </a:stretch>
          </p:blipFill>
          <p:spPr>
            <a:xfrm>
              <a:off x="17" y="19"/>
              <a:ext cx="6634" cy="7081"/>
            </a:xfrm>
            <a:prstGeom prst="rect">
              <a:avLst/>
            </a:prstGeom>
          </p:spPr>
        </p:pic>
        <p:sp>
          <p:nvSpPr>
            <p:cNvPr id="12" name="矩形 11"/>
            <p:cNvSpPr/>
            <p:nvPr>
              <p:custDataLst>
                <p:tags r:id="rId4"/>
              </p:custDataLst>
            </p:nvPr>
          </p:nvSpPr>
          <p:spPr>
            <a:xfrm>
              <a:off x="265" y="4478"/>
              <a:ext cx="6138" cy="922"/>
            </a:xfrm>
            <a:prstGeom prst="rect">
              <a:avLst/>
            </a:prstGeom>
            <a:ln w="38100"/>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grpSp>
      <p:grpSp>
        <p:nvGrpSpPr>
          <p:cNvPr id="9" name="组合 8"/>
          <p:cNvGrpSpPr/>
          <p:nvPr/>
        </p:nvGrpSpPr>
        <p:grpSpPr>
          <a:xfrm>
            <a:off x="4983480" y="1374140"/>
            <a:ext cx="3615690" cy="2020570"/>
            <a:chOff x="13420" y="2580"/>
            <a:chExt cx="5694" cy="3182"/>
          </a:xfrm>
        </p:grpSpPr>
        <p:sp>
          <p:nvSpPr>
            <p:cNvPr id="7" name="文本框 6"/>
            <p:cNvSpPr txBox="1"/>
            <p:nvPr/>
          </p:nvSpPr>
          <p:spPr>
            <a:xfrm>
              <a:off x="13420" y="2580"/>
              <a:ext cx="5695" cy="1452"/>
            </a:xfrm>
            <a:prstGeom prst="rect">
              <a:avLst/>
            </a:prstGeom>
            <a:solidFill>
              <a:schemeClr val="bg1"/>
            </a:solidFill>
            <a:ln>
              <a:solidFill>
                <a:schemeClr val="accent1"/>
              </a:solidFill>
            </a:ln>
          </p:spPr>
          <p:txBody>
            <a:bodyPr wrap="square" rtlCol="0">
              <a:spAutoFit/>
            </a:bodyPr>
            <a:p>
              <a:r>
                <a:rPr lang="zh-CN" altLang="en-US">
                  <a:ln>
                    <a:noFill/>
                  </a:ln>
                  <a:solidFill>
                    <a:schemeClr val="tx1"/>
                  </a:solidFill>
                </a:rPr>
                <a:t>先在浅的网络使用了高斯初始化。</a:t>
              </a:r>
              <a:endParaRPr lang="zh-CN" altLang="en-US">
                <a:ln>
                  <a:noFill/>
                </a:ln>
                <a:solidFill>
                  <a:schemeClr val="tx1"/>
                </a:solidFill>
              </a:endParaRPr>
            </a:p>
            <a:p>
              <a:r>
                <a:rPr lang="zh-CN" altLang="en-US">
                  <a:ln>
                    <a:noFill/>
                  </a:ln>
                  <a:solidFill>
                    <a:schemeClr val="tx1"/>
                  </a:solidFill>
                </a:rPr>
                <a:t>从均值为0、标准差为某个固定值的高斯分布中随机采样权重值。</a:t>
              </a:r>
              <a:endParaRPr lang="zh-CN" altLang="en-US">
                <a:ln>
                  <a:noFill/>
                </a:ln>
                <a:solidFill>
                  <a:schemeClr val="tx1"/>
                </a:solidFill>
              </a:endParaRPr>
            </a:p>
          </p:txBody>
        </p:sp>
        <p:sp>
          <p:nvSpPr>
            <p:cNvPr id="8" name="文本框 7"/>
            <p:cNvSpPr txBox="1"/>
            <p:nvPr/>
          </p:nvSpPr>
          <p:spPr>
            <a:xfrm>
              <a:off x="13420" y="4746"/>
              <a:ext cx="5695" cy="1016"/>
            </a:xfrm>
            <a:prstGeom prst="rect">
              <a:avLst/>
            </a:prstGeom>
            <a:solidFill>
              <a:schemeClr val="bg1"/>
            </a:solidFill>
            <a:ln>
              <a:solidFill>
                <a:schemeClr val="accent1"/>
              </a:solidFill>
            </a:ln>
          </p:spPr>
          <p:txBody>
            <a:bodyPr wrap="square" rtlCol="0">
              <a:spAutoFit/>
            </a:bodyPr>
            <a:p>
              <a:r>
                <a:rPr lang="zh-CN" altLang="en-US">
                  <a:ln>
                    <a:noFill/>
                  </a:ln>
                </a:rPr>
                <a:t>然后利用较浅网络的权重来初始化更深网络的某些层。</a:t>
              </a:r>
              <a:endParaRPr lang="zh-CN" altLang="en-US">
                <a:ln>
                  <a:noFill/>
                </a:l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4-06-05 23.26.12"/>
          <p:cNvPicPr>
            <a:picLocks noChangeAspect="1"/>
          </p:cNvPicPr>
          <p:nvPr/>
        </p:nvPicPr>
        <p:blipFill>
          <a:blip r:embed="rId1"/>
          <a:stretch>
            <a:fillRect/>
          </a:stretch>
        </p:blipFill>
        <p:spPr>
          <a:xfrm>
            <a:off x="60325" y="768350"/>
            <a:ext cx="12065000" cy="4908550"/>
          </a:xfrm>
          <a:prstGeom prst="rect">
            <a:avLst/>
          </a:prstGeom>
        </p:spPr>
      </p:pic>
      <p:sp>
        <p:nvSpPr>
          <p:cNvPr id="5" name="文本框 4"/>
          <p:cNvSpPr txBox="1"/>
          <p:nvPr/>
        </p:nvSpPr>
        <p:spPr>
          <a:xfrm>
            <a:off x="295275" y="5913755"/>
            <a:ext cx="11602085" cy="645160"/>
          </a:xfrm>
          <a:prstGeom prst="rect">
            <a:avLst/>
          </a:prstGeom>
          <a:noFill/>
        </p:spPr>
        <p:txBody>
          <a:bodyPr wrap="square" rtlCol="0">
            <a:spAutoFit/>
          </a:bodyPr>
          <a:p>
            <a:r>
              <a:rPr lang="zh-CN" altLang="en-US">
                <a:sym typeface="+mn-ea"/>
              </a:rPr>
              <a:t>ReLU函数在输入小于0时输出为0，这可能导致在</a:t>
            </a:r>
            <a:r>
              <a:rPr lang="zh-CN" altLang="en-US">
                <a:solidFill>
                  <a:srgbClr val="FF0000"/>
                </a:solidFill>
                <a:sym typeface="+mn-ea"/>
              </a:rPr>
              <a:t>反向传播过程中梯度为0</a:t>
            </a:r>
            <a:r>
              <a:rPr lang="zh-CN" altLang="en-US">
                <a:sym typeface="+mn-ea"/>
              </a:rPr>
              <a:t>，从而阻止了网络权重的进一步更新。</a:t>
            </a:r>
            <a:endParaRPr lang="zh-CN" altLang="en-US">
              <a:sym typeface="+mn-ea"/>
            </a:endParaRPr>
          </a:p>
          <a:p>
            <a:r>
              <a:rPr lang="zh-CN" altLang="en-US">
                <a:sym typeface="+mn-ea"/>
              </a:rPr>
              <a:t>当这种情况在网络深处累积时，梯度可能会变得非常小，以至于无法有效地训练更深层的网络。</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descr="截屏2024-06-05 23.42.18"/>
          <p:cNvPicPr>
            <a:picLocks noChangeAspect="1"/>
          </p:cNvPicPr>
          <p:nvPr>
            <p:custDataLst>
              <p:tags r:id="rId1"/>
            </p:custDataLst>
          </p:nvPr>
        </p:nvPicPr>
        <p:blipFill>
          <a:blip r:embed="rId2"/>
          <a:stretch>
            <a:fillRect/>
          </a:stretch>
        </p:blipFill>
        <p:spPr>
          <a:xfrm>
            <a:off x="596900" y="790575"/>
            <a:ext cx="10997565" cy="4777740"/>
          </a:xfrm>
          <a:prstGeom prst="rect">
            <a:avLst/>
          </a:prstGeom>
        </p:spPr>
      </p:pic>
      <p:sp>
        <p:nvSpPr>
          <p:cNvPr id="4" name="文本框 3"/>
          <p:cNvSpPr txBox="1"/>
          <p:nvPr>
            <p:custDataLst>
              <p:tags r:id="rId3"/>
            </p:custDataLst>
          </p:nvPr>
        </p:nvSpPr>
        <p:spPr>
          <a:xfrm>
            <a:off x="1356995" y="5701665"/>
            <a:ext cx="8496300" cy="922020"/>
          </a:xfrm>
          <a:prstGeom prst="rect">
            <a:avLst/>
          </a:prstGeom>
          <a:noFill/>
        </p:spPr>
        <p:txBody>
          <a:bodyPr wrap="square" rtlCol="0">
            <a:spAutoFit/>
          </a:bodyPr>
          <a:p>
            <a:r>
              <a:rPr lang="zh-CN" altLang="en-US"/>
              <a:t>在实际应用中，选择哪种初始化方法取决于网络的架构和使用的激活函数。</a:t>
            </a:r>
            <a:endParaRPr lang="zh-CN" altLang="en-US"/>
          </a:p>
          <a:p>
            <a:r>
              <a:rPr lang="zh-CN" altLang="en-US"/>
              <a:t>如果网络主要使用 </a:t>
            </a:r>
            <a:r>
              <a:rPr lang="zh-CN" altLang="en-US">
                <a:solidFill>
                  <a:srgbClr val="FF0000"/>
                </a:solidFill>
              </a:rPr>
              <a:t>ReLU 激活函数</a:t>
            </a:r>
            <a:r>
              <a:rPr lang="zh-CN" altLang="en-US">
                <a:solidFill>
                  <a:schemeClr val="tx1"/>
                </a:solidFill>
              </a:rPr>
              <a:t>，那么</a:t>
            </a:r>
            <a:r>
              <a:rPr lang="zh-CN" altLang="en-US">
                <a:solidFill>
                  <a:srgbClr val="FF0000"/>
                </a:solidFill>
              </a:rPr>
              <a:t> Kaiming 初始化</a:t>
            </a:r>
            <a:r>
              <a:rPr lang="zh-CN" altLang="en-US"/>
              <a:t>通常是更好的选择。</a:t>
            </a:r>
            <a:endParaRPr lang="zh-CN" altLang="en-US"/>
          </a:p>
          <a:p>
            <a:r>
              <a:rPr lang="zh-CN" altLang="en-US"/>
              <a:t>如果网络使用 sigmoid 或 tanh 激活函数，Xavier 初始化可能更合适。</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6385" y="358775"/>
            <a:ext cx="1245870" cy="368300"/>
          </a:xfrm>
          <a:prstGeom prst="rect">
            <a:avLst/>
          </a:prstGeom>
          <a:noFill/>
        </p:spPr>
        <p:txBody>
          <a:bodyPr wrap="square" rtlCol="0">
            <a:spAutoFit/>
          </a:bodyPr>
          <a:p>
            <a:r>
              <a:rPr lang="zh-CN" altLang="en-US">
                <a:solidFill>
                  <a:srgbClr val="FF0000"/>
                </a:solidFill>
              </a:rPr>
              <a:t>训练经验</a:t>
            </a:r>
            <a:r>
              <a:rPr lang="zh-CN" altLang="en-US"/>
              <a:t>：</a:t>
            </a:r>
            <a:endParaRPr lang="zh-CN" altLang="en-US"/>
          </a:p>
        </p:txBody>
      </p:sp>
      <p:sp>
        <p:nvSpPr>
          <p:cNvPr id="5" name="文本框 4"/>
          <p:cNvSpPr txBox="1"/>
          <p:nvPr/>
        </p:nvSpPr>
        <p:spPr>
          <a:xfrm>
            <a:off x="1606550" y="1036955"/>
            <a:ext cx="8008620" cy="645160"/>
          </a:xfrm>
          <a:prstGeom prst="rect">
            <a:avLst/>
          </a:prstGeom>
          <a:noFill/>
          <a:ln w="38100">
            <a:solidFill>
              <a:schemeClr val="accent1"/>
            </a:solidFill>
          </a:ln>
        </p:spPr>
        <p:txBody>
          <a:bodyPr wrap="square" rtlCol="0">
            <a:spAutoFit/>
          </a:bodyPr>
          <a:p>
            <a:r>
              <a:rPr lang="zh-CN" altLang="en-US"/>
              <a:t>因为是自己写的代码，不知道训练一次要多久，每次等待的很迷茫，于是添加代码记录一次</a:t>
            </a:r>
            <a:r>
              <a:rPr lang="en-US" altLang="zh-CN"/>
              <a:t>epoch</a:t>
            </a:r>
            <a:r>
              <a:rPr lang="zh-CN" altLang="en-US"/>
              <a:t>所用的时间，然后乘以</a:t>
            </a:r>
            <a:r>
              <a:rPr lang="en-US" altLang="zh-CN"/>
              <a:t>epoch</a:t>
            </a:r>
            <a:r>
              <a:rPr lang="zh-CN" altLang="en-US"/>
              <a:t>得到预估的训练</a:t>
            </a:r>
            <a:r>
              <a:rPr lang="zh-CN" altLang="en-US"/>
              <a:t>时间。</a:t>
            </a:r>
            <a:endParaRPr lang="zh-CN" altLang="en-US"/>
          </a:p>
        </p:txBody>
      </p:sp>
      <p:sp>
        <p:nvSpPr>
          <p:cNvPr id="8" name="文本框 7"/>
          <p:cNvSpPr txBox="1"/>
          <p:nvPr/>
        </p:nvSpPr>
        <p:spPr>
          <a:xfrm>
            <a:off x="1606550" y="2159000"/>
            <a:ext cx="8007985" cy="1023620"/>
          </a:xfrm>
          <a:prstGeom prst="rect">
            <a:avLst/>
          </a:prstGeom>
          <a:noFill/>
          <a:ln w="38100">
            <a:solidFill>
              <a:schemeClr val="accent1"/>
            </a:solidFill>
          </a:ln>
        </p:spPr>
        <p:txBody>
          <a:bodyPr wrap="square" rtlCol="0">
            <a:noAutofit/>
          </a:bodyPr>
          <a:p>
            <a:r>
              <a:rPr lang="zh-CN" altLang="en-US"/>
              <a:t>使用</a:t>
            </a:r>
            <a:r>
              <a:rPr lang="en-US" altLang="zh-CN"/>
              <a:t>pytorch</a:t>
            </a:r>
            <a:r>
              <a:rPr lang="zh-CN" altLang="en-US"/>
              <a:t>为</a:t>
            </a:r>
            <a:r>
              <a:rPr lang="en-US" altLang="zh-CN"/>
              <a:t>Mac M</a:t>
            </a:r>
            <a:r>
              <a:rPr lang="zh-CN" altLang="en-US"/>
              <a:t>芯片设置的</a:t>
            </a:r>
            <a:r>
              <a:rPr lang="en-US" altLang="zh-CN"/>
              <a:t>mps</a:t>
            </a:r>
            <a:r>
              <a:rPr lang="zh-CN" altLang="en-US"/>
              <a:t>加速，类似</a:t>
            </a:r>
            <a:r>
              <a:rPr lang="en-US" altLang="zh-CN"/>
              <a:t>cuda</a:t>
            </a:r>
            <a:r>
              <a:rPr lang="zh-CN" altLang="en-US"/>
              <a:t>，使用后明显感觉从</a:t>
            </a:r>
            <a:r>
              <a:rPr lang="en-US" altLang="zh-CN"/>
              <a:t>cpu</a:t>
            </a:r>
            <a:r>
              <a:rPr lang="zh-CN" altLang="en-US"/>
              <a:t>训练转到</a:t>
            </a:r>
            <a:r>
              <a:rPr lang="en-US" altLang="zh-CN"/>
              <a:t>gpu</a:t>
            </a:r>
            <a:r>
              <a:rPr lang="zh-CN" altLang="en-US"/>
              <a:t>上了，因为电脑显示刷新变低，变的很卡，通过监控看见</a:t>
            </a:r>
            <a:r>
              <a:rPr lang="en-US" altLang="zh-CN"/>
              <a:t>gpu</a:t>
            </a:r>
            <a:r>
              <a:rPr lang="zh-CN" altLang="en-US"/>
              <a:t>占用大的别的软件已经自动</a:t>
            </a:r>
            <a:r>
              <a:rPr lang="zh-CN" altLang="en-US"/>
              <a:t>退出。</a:t>
            </a:r>
            <a:endParaRPr lang="zh-CN" altLang="en-US"/>
          </a:p>
        </p:txBody>
      </p:sp>
      <p:sp>
        <p:nvSpPr>
          <p:cNvPr id="9" name="文本框 8"/>
          <p:cNvSpPr txBox="1"/>
          <p:nvPr/>
        </p:nvSpPr>
        <p:spPr>
          <a:xfrm>
            <a:off x="1606550" y="5127625"/>
            <a:ext cx="8008620" cy="645160"/>
          </a:xfrm>
          <a:prstGeom prst="rect">
            <a:avLst/>
          </a:prstGeom>
          <a:noFill/>
          <a:ln w="38100">
            <a:solidFill>
              <a:schemeClr val="accent1"/>
            </a:solidFill>
          </a:ln>
        </p:spPr>
        <p:txBody>
          <a:bodyPr wrap="square" rtlCol="0">
            <a:noAutofit/>
          </a:bodyPr>
          <a:p>
            <a:r>
              <a:rPr lang="en-US" altLang="zh-CN"/>
              <a:t>pytorch</a:t>
            </a:r>
            <a:r>
              <a:rPr lang="zh-CN" altLang="en-US"/>
              <a:t>的交叉熵损失函数自带了</a:t>
            </a:r>
            <a:r>
              <a:rPr lang="en-US" altLang="zh-CN"/>
              <a:t>softmax</a:t>
            </a:r>
            <a:r>
              <a:rPr lang="zh-CN" altLang="en-US"/>
              <a:t>，在模型最后一层的时候不需要</a:t>
            </a:r>
            <a:r>
              <a:rPr lang="en-US" altLang="zh-CN"/>
              <a:t>softmax</a:t>
            </a:r>
            <a:r>
              <a:rPr lang="zh-CN" altLang="en-US"/>
              <a:t>了，不然会数据格式不匹配，</a:t>
            </a:r>
            <a:r>
              <a:rPr lang="zh-CN" altLang="en-US"/>
              <a:t>报错。</a:t>
            </a:r>
            <a:endParaRPr lang="zh-CN" altLang="en-US"/>
          </a:p>
        </p:txBody>
      </p:sp>
      <p:sp>
        <p:nvSpPr>
          <p:cNvPr id="10" name="文本框 9"/>
          <p:cNvSpPr txBox="1"/>
          <p:nvPr/>
        </p:nvSpPr>
        <p:spPr>
          <a:xfrm>
            <a:off x="1606550" y="3777615"/>
            <a:ext cx="8008620" cy="1023620"/>
          </a:xfrm>
          <a:prstGeom prst="rect">
            <a:avLst/>
          </a:prstGeom>
          <a:noFill/>
          <a:ln w="38100">
            <a:solidFill>
              <a:schemeClr val="accent1"/>
            </a:solidFill>
          </a:ln>
        </p:spPr>
        <p:txBody>
          <a:bodyPr wrap="square" rtlCol="0">
            <a:noAutofit/>
          </a:bodyPr>
          <a:p>
            <a:r>
              <a:rPr lang="zh-CN" altLang="en-US"/>
              <a:t>模型损失不再下降，但是</a:t>
            </a:r>
            <a:r>
              <a:rPr lang="en-US" altLang="zh-CN"/>
              <a:t>epoch</a:t>
            </a:r>
            <a:r>
              <a:rPr lang="zh-CN" altLang="en-US"/>
              <a:t>还没结束，无端会浪费很多时间，手动终止会丢失数据，于是查资料</a:t>
            </a:r>
            <a:r>
              <a:rPr lang="zh-CN" altLang="en-US"/>
              <a:t>得知Early Stopping ，设置了早停机制，在验证集上检验损失，如果损失在一定</a:t>
            </a:r>
            <a:r>
              <a:rPr lang="en-US" altLang="zh-CN"/>
              <a:t>epoch</a:t>
            </a:r>
            <a:r>
              <a:rPr lang="zh-CN" altLang="en-US"/>
              <a:t>内不再下降就停止</a:t>
            </a:r>
            <a:r>
              <a:rPr lang="zh-CN" altLang="en-US"/>
              <a:t>训练。</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1419225" y="539750"/>
            <a:ext cx="8829040" cy="5568315"/>
            <a:chOff x="893" y="545"/>
            <a:chExt cx="13904" cy="8769"/>
          </a:xfrm>
        </p:grpSpPr>
        <p:sp>
          <p:nvSpPr>
            <p:cNvPr id="6" name="文本框 5"/>
            <p:cNvSpPr txBox="1"/>
            <p:nvPr>
              <p:custDataLst>
                <p:tags r:id="rId1"/>
              </p:custDataLst>
            </p:nvPr>
          </p:nvSpPr>
          <p:spPr>
            <a:xfrm>
              <a:off x="894" y="3701"/>
              <a:ext cx="6400" cy="2761"/>
            </a:xfrm>
            <a:prstGeom prst="rect">
              <a:avLst/>
            </a:prstGeom>
            <a:noFill/>
            <a:ln w="38100">
              <a:solidFill>
                <a:schemeClr val="accent1"/>
              </a:solidFill>
            </a:ln>
          </p:spPr>
          <p:txBody>
            <a:bodyPr wrap="square" rtlCol="0">
              <a:spAutoFit/>
            </a:bodyPr>
            <a:p>
              <a:r>
                <a:rPr lang="zh-CN" altLang="en-US"/>
                <a:t>最开始训练时，训练了全部参数，后面网上看别人原来可以冻结预训练模型的除了最后一层</a:t>
              </a:r>
              <a:r>
                <a:rPr lang="en-US" altLang="zh-CN"/>
                <a:t>f3</a:t>
              </a:r>
              <a:r>
                <a:rPr lang="zh-CN" altLang="en-US"/>
                <a:t>全连接层外的所有层，只训练最后一层的参数，又可以大大节省时间。而这个操作就是迁移训练把</a:t>
              </a:r>
              <a:r>
                <a:rPr lang="en-US" altLang="zh-CN"/>
                <a:t>vgg16</a:t>
              </a:r>
              <a:r>
                <a:rPr lang="zh-CN" altLang="en-US"/>
                <a:t>当作特征提取器</a:t>
              </a:r>
              <a:r>
                <a:rPr lang="zh-CN" altLang="en-US"/>
                <a:t>了。</a:t>
              </a:r>
              <a:endParaRPr lang="zh-CN" altLang="en-US"/>
            </a:p>
          </p:txBody>
        </p:sp>
        <p:sp>
          <p:nvSpPr>
            <p:cNvPr id="3" name="文本框 2"/>
            <p:cNvSpPr txBox="1"/>
            <p:nvPr/>
          </p:nvSpPr>
          <p:spPr>
            <a:xfrm>
              <a:off x="8265" y="3701"/>
              <a:ext cx="6400" cy="2761"/>
            </a:xfrm>
            <a:prstGeom prst="rect">
              <a:avLst/>
            </a:prstGeom>
            <a:noFill/>
            <a:ln w="38100">
              <a:solidFill>
                <a:schemeClr val="accent1"/>
              </a:solidFill>
            </a:ln>
          </p:spPr>
          <p:txBody>
            <a:bodyPr wrap="square" rtlCol="0">
              <a:spAutoFit/>
            </a:bodyPr>
            <a:p>
              <a:r>
                <a:rPr lang="zh-CN" altLang="en-US"/>
                <a:t>但是后面验证集损失还是很高，突然想到不一样的数据集特征提取的卷积核也应该是不一样的，我应该训练自己的特征提取的卷积核而不是直接冻结别人别的数据集上预训练的那些卷积核</a:t>
              </a:r>
              <a:r>
                <a:rPr lang="zh-CN" altLang="en-US"/>
                <a:t>参数</a:t>
              </a:r>
              <a:endParaRPr lang="zh-CN" altLang="en-US"/>
            </a:p>
          </p:txBody>
        </p:sp>
        <p:sp>
          <p:nvSpPr>
            <p:cNvPr id="4" name="文本框 3"/>
            <p:cNvSpPr txBox="1"/>
            <p:nvPr>
              <p:custDataLst>
                <p:tags r:id="rId2"/>
              </p:custDataLst>
            </p:nvPr>
          </p:nvSpPr>
          <p:spPr>
            <a:xfrm>
              <a:off x="894" y="545"/>
              <a:ext cx="13772" cy="2685"/>
            </a:xfrm>
            <a:prstGeom prst="rect">
              <a:avLst/>
            </a:prstGeom>
            <a:noFill/>
            <a:ln w="38100">
              <a:solidFill>
                <a:schemeClr val="accent1"/>
              </a:solidFill>
            </a:ln>
          </p:spPr>
          <p:txBody>
            <a:bodyPr wrap="square" rtlCol="0">
              <a:noAutofit/>
            </a:bodyPr>
            <a:p>
              <a:r>
                <a:rPr lang="zh-CN" altLang="en-US"/>
                <a:t>从0开始训练一个模型的时候，应该让模型更好地学习到图像的基本特征后再进行数据增强进行训练。</a:t>
              </a:r>
              <a:endParaRPr lang="zh-CN" altLang="en-US"/>
            </a:p>
            <a:p>
              <a:r>
                <a:rPr lang="zh-CN" altLang="en-US"/>
                <a:t>我最初看别人都是就是在加载训练集的时候就进行数据增强，进行随机旋转、切割、颜色变换等，然后训练集顺序也打乱了，但是我的loss始终降不下去，我后面就突然意识到应该先从简单开始学，因为这些操作增加了数据的复杂性,使得模型在训练初期难以收敛。</a:t>
              </a:r>
              <a:endParaRPr lang="zh-CN" altLang="en-US"/>
            </a:p>
          </p:txBody>
        </p:sp>
        <p:sp>
          <p:nvSpPr>
            <p:cNvPr id="5" name="文本框 4"/>
            <p:cNvSpPr txBox="1"/>
            <p:nvPr>
              <p:custDataLst>
                <p:tags r:id="rId3"/>
              </p:custDataLst>
            </p:nvPr>
          </p:nvSpPr>
          <p:spPr>
            <a:xfrm>
              <a:off x="893" y="6990"/>
              <a:ext cx="13904" cy="2325"/>
            </a:xfrm>
            <a:prstGeom prst="rect">
              <a:avLst/>
            </a:prstGeom>
            <a:noFill/>
            <a:ln w="38100">
              <a:solidFill>
                <a:schemeClr val="accent1"/>
              </a:solidFill>
            </a:ln>
          </p:spPr>
          <p:txBody>
            <a:bodyPr wrap="square" rtlCol="0">
              <a:spAutoFit/>
            </a:bodyPr>
            <a:p>
              <a:r>
                <a:rPr lang="zh-CN" altLang="en-US">
                  <a:sym typeface="+mn-ea"/>
                </a:rPr>
                <a:t>由于文件的自动同步导致训练数据丢失,进而导致训练中断,大量时间浪费</a:t>
              </a:r>
              <a:r>
                <a:rPr lang="zh-CN" altLang="en-US"/>
                <a:t>。</a:t>
              </a:r>
              <a:endParaRPr lang="zh-CN" altLang="en-US"/>
            </a:p>
            <a:p>
              <a:r>
                <a:rPr lang="zh-CN" altLang="en-US"/>
                <a:t>因为经常文件存在桌面，桌面自动上传</a:t>
              </a:r>
              <a:r>
                <a:rPr lang="en-US" altLang="zh-CN"/>
                <a:t>icloud</a:t>
              </a:r>
              <a:r>
                <a:rPr lang="zh-CN" altLang="en-US"/>
                <a:t>里，然后本地文件就删除了，导致训练时读取图片经常报错（找不到图片），训练就会终止，然后模型没有保存，又从头开始训练浪费了很低时间。于是我后面又加了在每个</a:t>
              </a:r>
              <a:r>
                <a:rPr lang="en-US" altLang="zh-CN"/>
                <a:t>epoch</a:t>
              </a:r>
              <a:r>
                <a:rPr lang="zh-CN" altLang="en-US"/>
                <a:t>完成后保存模型，训练前检查最近的模型。突然意识到这好像就是</a:t>
              </a:r>
              <a:r>
                <a:rPr lang="en-US" altLang="zh-CN"/>
                <a:t>checkpoint</a:t>
              </a:r>
              <a:r>
                <a:rPr lang="zh-CN" altLang="en-US"/>
                <a:t>吗？</a:t>
              </a: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27490" y="6361430"/>
            <a:ext cx="2830830" cy="368300"/>
          </a:xfrm>
          <a:prstGeom prst="rect">
            <a:avLst/>
          </a:prstGeom>
          <a:noFill/>
        </p:spPr>
        <p:txBody>
          <a:bodyPr wrap="square" rtlCol="0">
            <a:spAutoFit/>
          </a:bodyPr>
          <a:p>
            <a:r>
              <a:rPr lang="zh-CN" altLang="en-US"/>
              <a:t>flowers102花卉数据集</a:t>
            </a:r>
            <a:endParaRPr lang="zh-CN" altLang="en-US"/>
          </a:p>
        </p:txBody>
      </p:sp>
      <p:grpSp>
        <p:nvGrpSpPr>
          <p:cNvPr id="10" name="组合 9"/>
          <p:cNvGrpSpPr/>
          <p:nvPr/>
        </p:nvGrpSpPr>
        <p:grpSpPr>
          <a:xfrm>
            <a:off x="373380" y="396240"/>
            <a:ext cx="11138535" cy="6064885"/>
            <a:chOff x="588" y="624"/>
            <a:chExt cx="17541" cy="9551"/>
          </a:xfrm>
        </p:grpSpPr>
        <p:grpSp>
          <p:nvGrpSpPr>
            <p:cNvPr id="8" name="组合 7"/>
            <p:cNvGrpSpPr/>
            <p:nvPr/>
          </p:nvGrpSpPr>
          <p:grpSpPr>
            <a:xfrm>
              <a:off x="588" y="624"/>
              <a:ext cx="17541" cy="9551"/>
              <a:chOff x="588" y="624"/>
              <a:chExt cx="17541" cy="9551"/>
            </a:xfrm>
          </p:grpSpPr>
          <p:pic>
            <p:nvPicPr>
              <p:cNvPr id="4" name="图片 3" descr="截屏2024-05-12 17.18.15"/>
              <p:cNvPicPr>
                <a:picLocks noChangeAspect="1"/>
              </p:cNvPicPr>
              <p:nvPr/>
            </p:nvPicPr>
            <p:blipFill>
              <a:blip r:embed="rId1"/>
              <a:stretch>
                <a:fillRect/>
              </a:stretch>
            </p:blipFill>
            <p:spPr>
              <a:xfrm>
                <a:off x="588" y="624"/>
                <a:ext cx="13122" cy="9551"/>
              </a:xfrm>
              <a:prstGeom prst="rect">
                <a:avLst/>
              </a:prstGeom>
            </p:spPr>
          </p:pic>
          <p:sp>
            <p:nvSpPr>
              <p:cNvPr id="5" name="文本框 4"/>
              <p:cNvSpPr txBox="1"/>
              <p:nvPr/>
            </p:nvSpPr>
            <p:spPr>
              <a:xfrm>
                <a:off x="14180" y="2912"/>
                <a:ext cx="3949" cy="1016"/>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r>
                  <a:rPr lang="zh-CN" altLang="en-US">
                    <a:solidFill>
                      <a:schemeClr val="bg1"/>
                    </a:solidFill>
                  </a:rPr>
                  <a:t>是</a:t>
                </a:r>
                <a:r>
                  <a:rPr lang="en-US" altLang="zh-CN">
                    <a:solidFill>
                      <a:schemeClr val="bg1"/>
                    </a:solidFill>
                  </a:rPr>
                  <a:t> </a:t>
                </a:r>
                <a:r>
                  <a:rPr lang="zh-CN" altLang="en-US">
                    <a:solidFill>
                      <a:schemeClr val="bg1"/>
                    </a:solidFill>
                  </a:rPr>
                  <a:t>每个类的图像数量</a:t>
                </a:r>
                <a:endParaRPr lang="zh-CN" altLang="en-US">
                  <a:solidFill>
                    <a:schemeClr val="bg1"/>
                  </a:solidFill>
                </a:endParaRPr>
              </a:p>
              <a:p>
                <a:r>
                  <a:rPr lang="zh-CN" altLang="en-US">
                    <a:solidFill>
                      <a:schemeClr val="accent6"/>
                    </a:solidFill>
                    <a:sym typeface="+mn-ea"/>
                  </a:rPr>
                  <a:t>不是</a:t>
                </a:r>
                <a:r>
                  <a:rPr lang="zh-CN" altLang="en-US">
                    <a:sym typeface="+mn-ea"/>
                  </a:rPr>
                  <a:t>花名和对应类标名！</a:t>
                </a:r>
                <a:endParaRPr lang="zh-CN" altLang="en-US">
                  <a:solidFill>
                    <a:schemeClr val="bg1"/>
                  </a:solidFill>
                </a:endParaRPr>
              </a:p>
            </p:txBody>
          </p:sp>
          <p:sp>
            <p:nvSpPr>
              <p:cNvPr id="7" name="线形标注 2 6"/>
              <p:cNvSpPr/>
              <p:nvPr/>
            </p:nvSpPr>
            <p:spPr>
              <a:xfrm flipH="1">
                <a:off x="12823" y="2214"/>
                <a:ext cx="571" cy="580"/>
              </a:xfrm>
              <a:prstGeom prst="borderCallout2">
                <a:avLst>
                  <a:gd name="adj1" fmla="val 18750"/>
                  <a:gd name="adj2" fmla="val -8333"/>
                  <a:gd name="adj3" fmla="val 18750"/>
                  <a:gd name="adj4" fmla="val -16667"/>
                  <a:gd name="adj5" fmla="val 146379"/>
                  <a:gd name="adj6" fmla="val -139404"/>
                </a:avLst>
              </a:prstGeom>
              <a:ln>
                <a:solidFill>
                  <a:schemeClr val="accent1"/>
                </a:solidFill>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grpSp>
        <p:sp>
          <p:nvSpPr>
            <p:cNvPr id="9" name="线形标注 3 8"/>
            <p:cNvSpPr/>
            <p:nvPr/>
          </p:nvSpPr>
          <p:spPr>
            <a:xfrm flipH="1">
              <a:off x="8309" y="7537"/>
              <a:ext cx="572" cy="580"/>
            </a:xfrm>
            <a:prstGeom prst="borderCallout3">
              <a:avLst>
                <a:gd name="adj1" fmla="val 18750"/>
                <a:gd name="adj2" fmla="val -8333"/>
                <a:gd name="adj3" fmla="val 16034"/>
                <a:gd name="adj4" fmla="val -36538"/>
                <a:gd name="adj5" fmla="val -585862"/>
                <a:gd name="adj6" fmla="val -822202"/>
                <a:gd name="adj7" fmla="val -655344"/>
                <a:gd name="adj8" fmla="val -929895"/>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 name="文本占位符 2"/>
          <p:cNvSpPr>
            <a:spLocks noGrp="1"/>
          </p:cNvSpPr>
          <p:nvPr>
            <p:ph type="body" idx="1"/>
          </p:nvPr>
        </p:nvSpPr>
        <p:spPr>
          <a:xfrm>
            <a:off x="7954010" y="228600"/>
            <a:ext cx="4237990" cy="1395730"/>
          </a:xfrm>
        </p:spPr>
        <p:txBody>
          <a:bodyPr>
            <a:normAutofit/>
          </a:bodyPr>
          <a:p>
            <a:pPr algn="l">
              <a:lnSpc>
                <a:spcPct val="100000"/>
              </a:lnSpc>
            </a:pPr>
            <a:r>
              <a:rPr lang="zh-CN" altLang="en-US"/>
              <a:t>数据集由102个花卉类别组成。每个类别</a:t>
            </a:r>
            <a:r>
              <a:rPr lang="zh-CN" altLang="en-US"/>
              <a:t>有40到258张图像。</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截屏2024-06-06 15.26.23"/>
          <p:cNvPicPr>
            <a:picLocks noChangeAspect="1"/>
          </p:cNvPicPr>
          <p:nvPr/>
        </p:nvPicPr>
        <p:blipFill>
          <a:blip r:embed="rId1"/>
          <a:stretch>
            <a:fillRect/>
          </a:stretch>
        </p:blipFill>
        <p:spPr>
          <a:xfrm>
            <a:off x="86360" y="1322705"/>
            <a:ext cx="6214110" cy="5562600"/>
          </a:xfrm>
          <a:prstGeom prst="rect">
            <a:avLst/>
          </a:prstGeom>
        </p:spPr>
      </p:pic>
      <p:pic>
        <p:nvPicPr>
          <p:cNvPr id="4" name="图片 3" descr="截屏2024-06-06 15.25.38"/>
          <p:cNvPicPr>
            <a:picLocks noChangeAspect="1"/>
          </p:cNvPicPr>
          <p:nvPr/>
        </p:nvPicPr>
        <p:blipFill>
          <a:blip r:embed="rId2"/>
          <a:stretch>
            <a:fillRect/>
          </a:stretch>
        </p:blipFill>
        <p:spPr>
          <a:xfrm>
            <a:off x="5507355" y="1125855"/>
            <a:ext cx="6373495" cy="5800090"/>
          </a:xfrm>
          <a:prstGeom prst="rect">
            <a:avLst/>
          </a:prstGeom>
        </p:spPr>
      </p:pic>
      <p:sp>
        <p:nvSpPr>
          <p:cNvPr id="2" name="文本框 1"/>
          <p:cNvSpPr txBox="1"/>
          <p:nvPr/>
        </p:nvSpPr>
        <p:spPr>
          <a:xfrm>
            <a:off x="1082675" y="0"/>
            <a:ext cx="4425315" cy="1426210"/>
          </a:xfrm>
          <a:prstGeom prst="rect">
            <a:avLst/>
          </a:prstGeom>
          <a:solidFill>
            <a:schemeClr val="bg1"/>
          </a:solidFill>
          <a:ln>
            <a:noFill/>
          </a:ln>
        </p:spPr>
        <p:txBody>
          <a:bodyPr wrap="square" rtlCol="0">
            <a:noAutofit/>
          </a:bodyPr>
          <a:p>
            <a:r>
              <a:rPr lang="zh-CN" altLang="en-US">
                <a:solidFill>
                  <a:schemeClr val="tx1"/>
                </a:solidFill>
              </a:rPr>
              <a:t>模型：</a:t>
            </a:r>
            <a:r>
              <a:rPr lang="en-US" altLang="zh-CN">
                <a:solidFill>
                  <a:schemeClr val="tx1"/>
                </a:solidFill>
              </a:rPr>
              <a:t>vgg16</a:t>
            </a:r>
            <a:endParaRPr lang="en-US" altLang="zh-CN">
              <a:solidFill>
                <a:schemeClr val="tx1"/>
              </a:solidFill>
            </a:endParaRPr>
          </a:p>
          <a:p>
            <a:r>
              <a:rPr lang="zh-CN" altLang="en-US">
                <a:solidFill>
                  <a:schemeClr val="tx1"/>
                </a:solidFill>
              </a:rPr>
              <a:t>损失函数：交叉熵</a:t>
            </a:r>
            <a:endParaRPr lang="zh-CN" altLang="en-US">
              <a:solidFill>
                <a:schemeClr val="tx1"/>
              </a:solidFill>
            </a:endParaRPr>
          </a:p>
          <a:p>
            <a:r>
              <a:rPr lang="zh-CN" altLang="en-US">
                <a:solidFill>
                  <a:schemeClr val="tx1"/>
                </a:solidFill>
              </a:rPr>
              <a:t>激活函数：</a:t>
            </a:r>
            <a:r>
              <a:rPr lang="en-US" altLang="zh-CN">
                <a:solidFill>
                  <a:schemeClr val="tx1"/>
                </a:solidFill>
              </a:rPr>
              <a:t>relu</a:t>
            </a:r>
            <a:endParaRPr lang="en-US" altLang="zh-CN">
              <a:solidFill>
                <a:schemeClr val="tx1"/>
              </a:solidFill>
            </a:endParaRPr>
          </a:p>
          <a:p>
            <a:r>
              <a:rPr lang="zh-CN" altLang="en-US">
                <a:solidFill>
                  <a:schemeClr val="tx1"/>
                </a:solidFill>
              </a:rPr>
              <a:t>优化器：（</a:t>
            </a:r>
            <a:r>
              <a:rPr lang="zh-CN" altLang="en-US">
                <a:solidFill>
                  <a:schemeClr val="tx1"/>
                </a:solidFill>
              </a:rPr>
              <a:t>带动量的）随机梯度下降</a:t>
            </a:r>
            <a:r>
              <a:rPr lang="en-US" altLang="zh-CN">
                <a:solidFill>
                  <a:schemeClr val="tx1"/>
                </a:solidFill>
              </a:rPr>
              <a:t>SGD</a:t>
            </a:r>
            <a:endParaRPr lang="en-US" altLang="zh-CN">
              <a:solidFill>
                <a:schemeClr val="tx1"/>
              </a:solidFill>
            </a:endParaRPr>
          </a:p>
          <a:p>
            <a:r>
              <a:rPr lang="zh-CN" altLang="en-US">
                <a:solidFill>
                  <a:schemeClr val="tx1"/>
                </a:solidFill>
              </a:rPr>
              <a:t>归一化：统一使用</a:t>
            </a:r>
            <a:r>
              <a:rPr lang="en-US" altLang="zh-CN">
                <a:solidFill>
                  <a:schemeClr val="tx1"/>
                </a:solidFill>
              </a:rPr>
              <a:t>imagenet</a:t>
            </a:r>
            <a:r>
              <a:rPr lang="zh-CN" altLang="en-US">
                <a:solidFill>
                  <a:schemeClr val="tx1"/>
                </a:solidFill>
              </a:rPr>
              <a:t>的</a:t>
            </a:r>
            <a:r>
              <a:rPr lang="en-US" altLang="zh-CN">
                <a:solidFill>
                  <a:schemeClr val="tx1"/>
                </a:solidFill>
              </a:rPr>
              <a:t>mean</a:t>
            </a:r>
            <a:r>
              <a:rPr lang="zh-CN" altLang="en-US">
                <a:solidFill>
                  <a:schemeClr val="tx1"/>
                </a:solidFill>
              </a:rPr>
              <a:t>和</a:t>
            </a:r>
            <a:r>
              <a:rPr lang="en-US" altLang="zh-CN">
                <a:solidFill>
                  <a:schemeClr val="tx1"/>
                </a:solidFill>
              </a:rPr>
              <a:t>std</a:t>
            </a:r>
            <a:endParaRPr lang="zh-CN" alt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35000" y="234315"/>
            <a:ext cx="1263015" cy="629920"/>
          </a:xfrm>
          <a:prstGeom prst="rect">
            <a:avLst/>
          </a:prstGeom>
          <a:noFill/>
        </p:spPr>
        <p:txBody>
          <a:bodyPr wrap="square" rtlCol="0">
            <a:noAutofit/>
          </a:bodyPr>
          <a:p>
            <a:r>
              <a:rPr lang="zh-CN" altLang="en-US"/>
              <a:t>不足：</a:t>
            </a:r>
            <a:endParaRPr lang="zh-CN" altLang="en-US"/>
          </a:p>
        </p:txBody>
      </p:sp>
      <p:sp>
        <p:nvSpPr>
          <p:cNvPr id="7" name="文本框 6"/>
          <p:cNvSpPr txBox="1"/>
          <p:nvPr/>
        </p:nvSpPr>
        <p:spPr>
          <a:xfrm>
            <a:off x="1306830" y="1304925"/>
            <a:ext cx="7687310" cy="1476375"/>
          </a:xfrm>
          <a:prstGeom prst="rect">
            <a:avLst/>
          </a:prstGeom>
          <a:noFill/>
        </p:spPr>
        <p:txBody>
          <a:bodyPr wrap="square" rtlCol="0">
            <a:spAutoFit/>
          </a:bodyPr>
          <a:p>
            <a:r>
              <a:rPr lang="en-US" altLang="zh-CN"/>
              <a:t>1</a:t>
            </a:r>
            <a:r>
              <a:rPr lang="en-US" altLang="zh-CN">
                <a:sym typeface="+mn-ea"/>
              </a:rPr>
              <a:t>.</a:t>
            </a:r>
            <a:r>
              <a:rPr lang="zh-CN" altLang="en-US">
                <a:sym typeface="+mn-ea"/>
              </a:rPr>
              <a:t>收敛太慢，还没有找到最合适的超参数设置</a:t>
            </a:r>
            <a:endParaRPr lang="zh-CN" altLang="en-US">
              <a:sym typeface="+mn-ea"/>
            </a:endParaRPr>
          </a:p>
          <a:p>
            <a:r>
              <a:rPr lang="en-US" altLang="zh-CN"/>
              <a:t>2.</a:t>
            </a:r>
            <a:r>
              <a:rPr lang="zh-CN" altLang="en-US"/>
              <a:t>没有使用原始有干扰的图片进行训练，所以抗干扰性</a:t>
            </a:r>
            <a:r>
              <a:rPr lang="zh-CN" altLang="en-US"/>
              <a:t>不强。</a:t>
            </a:r>
            <a:endParaRPr lang="zh-CN" altLang="en-US"/>
          </a:p>
          <a:p>
            <a:r>
              <a:rPr lang="en-US" altLang="zh-CN"/>
              <a:t>3.</a:t>
            </a:r>
            <a:r>
              <a:rPr lang="zh-CN" altLang="en-US"/>
              <a:t>模型还没有训练完成</a:t>
            </a:r>
            <a:r>
              <a:rPr lang="en-US" altLang="zh-CN"/>
              <a:t>....</a:t>
            </a:r>
            <a:r>
              <a:rPr lang="zh-CN" altLang="en-US"/>
              <a:t>（原作</a:t>
            </a:r>
            <a:r>
              <a:rPr lang="en-US" altLang="zh-CN"/>
              <a:t>76epoch</a:t>
            </a:r>
            <a:r>
              <a:rPr lang="zh-CN" altLang="en-US"/>
              <a:t>收敛）</a:t>
            </a:r>
            <a:endParaRPr lang="en-US" altLang="zh-CN"/>
          </a:p>
          <a:p>
            <a:r>
              <a:rPr lang="en-US" altLang="zh-CN"/>
              <a:t>4.</a:t>
            </a:r>
            <a:r>
              <a:rPr lang="zh-CN" altLang="en-US"/>
              <a:t>可视化界面</a:t>
            </a:r>
            <a:r>
              <a:rPr lang="zh-CN" altLang="en-US"/>
              <a:t>太简陋。</a:t>
            </a:r>
            <a:endParaRPr lang="zh-CN" altLang="en-US"/>
          </a:p>
          <a:p>
            <a:r>
              <a:rPr lang="en-US" altLang="zh-CN"/>
              <a:t>5.</a:t>
            </a:r>
            <a:r>
              <a:rPr lang="zh-CN" altLang="en-US"/>
              <a:t>还可以扩充训练数据集以达到更好的识别</a:t>
            </a:r>
            <a:r>
              <a:rPr lang="zh-CN" altLang="en-US"/>
              <a:t>效果。</a:t>
            </a:r>
            <a:endParaRPr lang="zh-CN" altLang="en-US"/>
          </a:p>
        </p:txBody>
      </p:sp>
      <p:pic>
        <p:nvPicPr>
          <p:cNvPr id="2" name="图片 1" descr="截屏2024-06-07 14.48.02"/>
          <p:cNvPicPr>
            <a:picLocks noChangeAspect="1"/>
          </p:cNvPicPr>
          <p:nvPr/>
        </p:nvPicPr>
        <p:blipFill>
          <a:blip r:embed="rId1"/>
          <a:stretch>
            <a:fillRect/>
          </a:stretch>
        </p:blipFill>
        <p:spPr>
          <a:xfrm>
            <a:off x="1381760" y="3077845"/>
            <a:ext cx="5816600" cy="850900"/>
          </a:xfrm>
          <a:prstGeom prst="rect">
            <a:avLst/>
          </a:prstGeom>
        </p:spPr>
      </p:pic>
      <p:pic>
        <p:nvPicPr>
          <p:cNvPr id="4" name="图片 3" descr="截屏2024-06-07 14.47.10"/>
          <p:cNvPicPr>
            <a:picLocks noChangeAspect="1"/>
          </p:cNvPicPr>
          <p:nvPr/>
        </p:nvPicPr>
        <p:blipFill>
          <a:blip r:embed="rId2"/>
          <a:stretch>
            <a:fillRect/>
          </a:stretch>
        </p:blipFill>
        <p:spPr>
          <a:xfrm>
            <a:off x="1381760" y="4354195"/>
            <a:ext cx="7315200" cy="952500"/>
          </a:xfrm>
          <a:prstGeom prst="rect">
            <a:avLst/>
          </a:prstGeom>
        </p:spPr>
      </p:pic>
      <p:sp>
        <p:nvSpPr>
          <p:cNvPr id="5" name="文本框 4"/>
          <p:cNvSpPr txBox="1"/>
          <p:nvPr/>
        </p:nvSpPr>
        <p:spPr>
          <a:xfrm>
            <a:off x="9625965" y="2944495"/>
            <a:ext cx="4064000" cy="368300"/>
          </a:xfrm>
          <a:prstGeom prst="rect">
            <a:avLst/>
          </a:prstGeom>
          <a:noFill/>
        </p:spPr>
        <p:txBody>
          <a:bodyPr wrap="square" rtlCol="0">
            <a:spAutoFit/>
          </a:bodyPr>
          <a:p>
            <a:r>
              <a:rPr lang="zh-CN" altLang="en-US">
                <a:solidFill>
                  <a:srgbClr val="FF0000"/>
                </a:solidFill>
              </a:rPr>
              <a:t>测试集</a:t>
            </a:r>
            <a:endParaRPr lang="zh-CN" altLang="en-US">
              <a:solidFill>
                <a:srgbClr val="FF0000"/>
              </a:solidFill>
            </a:endParaRPr>
          </a:p>
        </p:txBody>
      </p:sp>
      <p:sp>
        <p:nvSpPr>
          <p:cNvPr id="8" name="文本框 7"/>
          <p:cNvSpPr txBox="1"/>
          <p:nvPr/>
        </p:nvSpPr>
        <p:spPr>
          <a:xfrm>
            <a:off x="9625965" y="4497070"/>
            <a:ext cx="4064000" cy="368300"/>
          </a:xfrm>
          <a:prstGeom prst="rect">
            <a:avLst/>
          </a:prstGeom>
          <a:noFill/>
        </p:spPr>
        <p:txBody>
          <a:bodyPr wrap="square" rtlCol="0">
            <a:spAutoFit/>
          </a:bodyPr>
          <a:p>
            <a:r>
              <a:rPr lang="zh-CN" altLang="en-US">
                <a:solidFill>
                  <a:srgbClr val="FF0000"/>
                </a:solidFill>
              </a:rPr>
              <a:t>训练集</a:t>
            </a:r>
            <a:endParaRPr lang="zh-CN" alt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373380" y="5511800"/>
            <a:ext cx="12604750" cy="945515"/>
            <a:chOff x="1216" y="7150"/>
            <a:chExt cx="19850" cy="1489"/>
          </a:xfrm>
        </p:grpSpPr>
        <p:grpSp>
          <p:nvGrpSpPr>
            <p:cNvPr id="11" name="组合 10"/>
            <p:cNvGrpSpPr/>
            <p:nvPr/>
          </p:nvGrpSpPr>
          <p:grpSpPr>
            <a:xfrm>
              <a:off x="1356" y="8059"/>
              <a:ext cx="19711" cy="580"/>
              <a:chOff x="1473" y="1646"/>
              <a:chExt cx="19711" cy="580"/>
            </a:xfrm>
          </p:grpSpPr>
          <p:sp>
            <p:nvSpPr>
              <p:cNvPr id="3" name="文本框 2"/>
              <p:cNvSpPr txBox="1"/>
              <p:nvPr/>
            </p:nvSpPr>
            <p:spPr>
              <a:xfrm>
                <a:off x="9158" y="1646"/>
                <a:ext cx="12027" cy="580"/>
              </a:xfrm>
              <a:prstGeom prst="rect">
                <a:avLst/>
              </a:prstGeom>
              <a:noFill/>
            </p:spPr>
            <p:txBody>
              <a:bodyPr wrap="square" rtlCol="0">
                <a:spAutoFit/>
              </a:bodyPr>
              <a:p>
                <a:r>
                  <a:rPr lang="zh-CN" altLang="en-US">
                    <a:sym typeface="+mn-ea"/>
                  </a:rPr>
                  <a:t>里面的</a:t>
                </a:r>
                <a:r>
                  <a:rPr lang="en-US" altLang="zh-CN"/>
                  <a:t>数字代表类别号</a:t>
                </a:r>
                <a:endParaRPr lang="en-US" altLang="zh-CN"/>
              </a:p>
            </p:txBody>
          </p:sp>
          <p:pic>
            <p:nvPicPr>
              <p:cNvPr id="9" name="图片 8" descr="截屏2024-05-29 13.45.53"/>
              <p:cNvPicPr>
                <a:picLocks noChangeAspect="1"/>
              </p:cNvPicPr>
              <p:nvPr/>
            </p:nvPicPr>
            <p:blipFill>
              <a:blip r:embed="rId1"/>
              <a:stretch>
                <a:fillRect/>
              </a:stretch>
            </p:blipFill>
            <p:spPr>
              <a:xfrm>
                <a:off x="1473" y="1753"/>
                <a:ext cx="7820" cy="440"/>
              </a:xfrm>
              <a:prstGeom prst="rect">
                <a:avLst/>
              </a:prstGeom>
            </p:spPr>
          </p:pic>
        </p:grpSp>
        <p:sp>
          <p:nvSpPr>
            <p:cNvPr id="12" name="文本框 11"/>
            <p:cNvSpPr txBox="1"/>
            <p:nvPr/>
          </p:nvSpPr>
          <p:spPr>
            <a:xfrm>
              <a:off x="1216" y="7150"/>
              <a:ext cx="10243" cy="1016"/>
            </a:xfrm>
            <a:prstGeom prst="rect">
              <a:avLst/>
            </a:prstGeom>
            <a:noFill/>
          </p:spPr>
          <p:txBody>
            <a:bodyPr wrap="square" rtlCol="0">
              <a:spAutoFit/>
            </a:bodyPr>
            <a:p>
              <a:r>
                <a:rPr lang="zh-CN" altLang="en-US">
                  <a:sym typeface="+mn-ea"/>
                </a:rPr>
                <a:t>图像标签位于imagelabels.mat，加载后出现labels。</a:t>
              </a:r>
              <a:endParaRPr lang="zh-CN" altLang="en-US"/>
            </a:p>
            <a:p>
              <a:endParaRPr lang="zh-CN" altLang="en-US"/>
            </a:p>
          </p:txBody>
        </p:sp>
      </p:grpSp>
      <p:grpSp>
        <p:nvGrpSpPr>
          <p:cNvPr id="23" name="组合 22"/>
          <p:cNvGrpSpPr/>
          <p:nvPr/>
        </p:nvGrpSpPr>
        <p:grpSpPr>
          <a:xfrm>
            <a:off x="517525" y="252730"/>
            <a:ext cx="7628255" cy="5259070"/>
            <a:chOff x="815" y="398"/>
            <a:chExt cx="12013" cy="8282"/>
          </a:xfrm>
        </p:grpSpPr>
        <p:sp>
          <p:nvSpPr>
            <p:cNvPr id="16" name="文本框 15"/>
            <p:cNvSpPr txBox="1"/>
            <p:nvPr/>
          </p:nvSpPr>
          <p:spPr>
            <a:xfrm>
              <a:off x="815" y="4178"/>
              <a:ext cx="1928" cy="580"/>
            </a:xfrm>
            <a:prstGeom prst="rect">
              <a:avLst/>
            </a:prstGeom>
            <a:noFill/>
          </p:spPr>
          <p:txBody>
            <a:bodyPr wrap="square" rtlCol="0">
              <a:spAutoFit/>
            </a:bodyPr>
            <a:p>
              <a:r>
                <a:rPr lang="zh-CN" altLang="en-US"/>
                <a:t>解压得到</a:t>
              </a:r>
              <a:endParaRPr lang="zh-CN" altLang="en-US"/>
            </a:p>
          </p:txBody>
        </p:sp>
        <p:sp>
          <p:nvSpPr>
            <p:cNvPr id="5" name="文本框 4"/>
            <p:cNvSpPr txBox="1"/>
            <p:nvPr>
              <p:custDataLst>
                <p:tags r:id="rId2"/>
              </p:custDataLst>
            </p:nvPr>
          </p:nvSpPr>
          <p:spPr>
            <a:xfrm>
              <a:off x="815" y="843"/>
              <a:ext cx="5538" cy="580"/>
            </a:xfrm>
            <a:prstGeom prst="rect">
              <a:avLst/>
            </a:prstGeom>
            <a:noFill/>
          </p:spPr>
          <p:txBody>
            <a:bodyPr wrap="square" rtlCol="0">
              <a:noAutofit/>
            </a:bodyPr>
            <a:p>
              <a:pPr indent="0">
                <a:buFont typeface="Arial" panose="020B0704020202020204" pitchFamily="34" charset="0"/>
                <a:buNone/>
              </a:pPr>
              <a:r>
                <a:rPr lang="zh-CN" altLang="en-US"/>
                <a:t>图像包含在文件102flowers.tgz中</a:t>
              </a:r>
              <a:endParaRPr lang="zh-CN" altLang="en-US"/>
            </a:p>
            <a:p>
              <a:endParaRPr lang="zh-CN" altLang="en-US"/>
            </a:p>
          </p:txBody>
        </p:sp>
        <p:pic>
          <p:nvPicPr>
            <p:cNvPr id="15" name="图片 14" descr="截屏2024-06-02 00.05.34"/>
            <p:cNvPicPr>
              <a:picLocks noChangeAspect="1"/>
            </p:cNvPicPr>
            <p:nvPr/>
          </p:nvPicPr>
          <p:blipFill>
            <a:blip r:embed="rId3"/>
            <a:stretch>
              <a:fillRect/>
            </a:stretch>
          </p:blipFill>
          <p:spPr>
            <a:xfrm>
              <a:off x="2578" y="4110"/>
              <a:ext cx="4120" cy="900"/>
            </a:xfrm>
            <a:prstGeom prst="rect">
              <a:avLst/>
            </a:prstGeom>
          </p:spPr>
        </p:pic>
        <p:pic>
          <p:nvPicPr>
            <p:cNvPr id="18" name="图片 17" descr="截屏2024-06-02 00.05.44"/>
            <p:cNvPicPr>
              <a:picLocks noChangeAspect="1"/>
            </p:cNvPicPr>
            <p:nvPr/>
          </p:nvPicPr>
          <p:blipFill>
            <a:blip r:embed="rId4"/>
            <a:stretch>
              <a:fillRect/>
            </a:stretch>
          </p:blipFill>
          <p:spPr>
            <a:xfrm>
              <a:off x="7628" y="5020"/>
              <a:ext cx="4920" cy="3660"/>
            </a:xfrm>
            <a:prstGeom prst="rect">
              <a:avLst/>
            </a:prstGeom>
          </p:spPr>
        </p:pic>
        <p:pic>
          <p:nvPicPr>
            <p:cNvPr id="19" name="图片 18" descr="截屏2024-06-02 00.05.38"/>
            <p:cNvPicPr>
              <a:picLocks noChangeAspect="1"/>
            </p:cNvPicPr>
            <p:nvPr/>
          </p:nvPicPr>
          <p:blipFill>
            <a:blip r:embed="rId5"/>
            <a:stretch>
              <a:fillRect/>
            </a:stretch>
          </p:blipFill>
          <p:spPr>
            <a:xfrm>
              <a:off x="7628" y="398"/>
              <a:ext cx="5200" cy="436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563245" y="588010"/>
            <a:ext cx="9297035" cy="1525270"/>
            <a:chOff x="887" y="926"/>
            <a:chExt cx="14641" cy="2402"/>
          </a:xfrm>
        </p:grpSpPr>
        <p:sp>
          <p:nvSpPr>
            <p:cNvPr id="4" name="文本框 3"/>
            <p:cNvSpPr txBox="1"/>
            <p:nvPr/>
          </p:nvSpPr>
          <p:spPr>
            <a:xfrm>
              <a:off x="887" y="926"/>
              <a:ext cx="9806" cy="580"/>
            </a:xfrm>
            <a:prstGeom prst="rect">
              <a:avLst/>
            </a:prstGeom>
            <a:noFill/>
          </p:spPr>
          <p:txBody>
            <a:bodyPr wrap="square" rtlCol="0">
              <a:spAutoFit/>
            </a:bodyPr>
            <a:p>
              <a:r>
                <a:rPr lang="zh-CN" altLang="en-US"/>
                <a:t>数据集划分：官方使用的</a:t>
              </a:r>
              <a:r>
                <a:rPr lang="zh-CN" altLang="en-US"/>
                <a:t>划分在setid.mat中指定。</a:t>
              </a:r>
              <a:endParaRPr lang="zh-CN" altLang="en-US"/>
            </a:p>
          </p:txBody>
        </p:sp>
        <p:pic>
          <p:nvPicPr>
            <p:cNvPr id="2" name="图片 1" descr="截屏2024-05-29 13.43.55"/>
            <p:cNvPicPr>
              <a:picLocks noChangeAspect="1"/>
            </p:cNvPicPr>
            <p:nvPr/>
          </p:nvPicPr>
          <p:blipFill>
            <a:blip r:embed="rId1"/>
            <a:stretch>
              <a:fillRect/>
            </a:stretch>
          </p:blipFill>
          <p:spPr>
            <a:xfrm>
              <a:off x="1032" y="1968"/>
              <a:ext cx="7680" cy="1360"/>
            </a:xfrm>
            <a:prstGeom prst="rect">
              <a:avLst/>
            </a:prstGeom>
          </p:spPr>
        </p:pic>
        <p:sp>
          <p:nvSpPr>
            <p:cNvPr id="3" name="文本框 2"/>
            <p:cNvSpPr txBox="1"/>
            <p:nvPr/>
          </p:nvSpPr>
          <p:spPr>
            <a:xfrm>
              <a:off x="9128" y="2087"/>
              <a:ext cx="6400" cy="580"/>
            </a:xfrm>
            <a:prstGeom prst="rect">
              <a:avLst/>
            </a:prstGeom>
            <a:noFill/>
          </p:spPr>
          <p:txBody>
            <a:bodyPr wrap="square" rtlCol="0">
              <a:spAutoFit/>
            </a:bodyPr>
            <a:p>
              <a:r>
                <a:rPr lang="zh-CN" altLang="en-US"/>
                <a:t>里面的数字代表图片</a:t>
              </a:r>
              <a:r>
                <a:rPr lang="zh-CN" altLang="en-US"/>
                <a:t>编号</a:t>
              </a:r>
              <a:endParaRPr lang="zh-CN" altLang="en-US"/>
            </a:p>
          </p:txBody>
        </p:sp>
      </p:grpSp>
      <p:sp>
        <p:nvSpPr>
          <p:cNvPr id="6" name="文本框 5"/>
          <p:cNvSpPr txBox="1"/>
          <p:nvPr/>
        </p:nvSpPr>
        <p:spPr>
          <a:xfrm>
            <a:off x="563245" y="2545080"/>
            <a:ext cx="8607425" cy="922020"/>
          </a:xfrm>
          <a:prstGeom prst="rect">
            <a:avLst/>
          </a:prstGeom>
          <a:noFill/>
        </p:spPr>
        <p:txBody>
          <a:bodyPr wrap="square" rtlCol="0">
            <a:spAutoFit/>
          </a:bodyPr>
          <a:p>
            <a:r>
              <a:rPr lang="zh-CN" altLang="en-US"/>
              <a:t>官方论文中的结果是在103个类别的数据库中产生的。</a:t>
            </a:r>
            <a:endParaRPr lang="zh-CN" altLang="en-US"/>
          </a:p>
          <a:p>
            <a:r>
              <a:rPr lang="zh-CN" altLang="en-US"/>
              <a:t>然后有两个标签为牵牛花的类别已经合并，因此现在是</a:t>
            </a:r>
            <a:r>
              <a:rPr lang="en-US" altLang="zh-CN"/>
              <a:t>102</a:t>
            </a:r>
            <a:r>
              <a:rPr lang="zh-CN" altLang="en-US"/>
              <a:t>类。</a:t>
            </a:r>
            <a:endParaRPr lang="zh-CN" altLang="en-US"/>
          </a:p>
          <a:p>
            <a:r>
              <a:rPr lang="zh-CN" altLang="en-US"/>
              <a:t>有一个</a:t>
            </a:r>
            <a:r>
              <a:rPr lang="zh-CN" altLang="en-US"/>
              <a:t>训练文件（trnid），一个验证文件（</a:t>
            </a:r>
            <a:r>
              <a:rPr lang="en-US" altLang="zh-CN"/>
              <a:t>valid</a:t>
            </a:r>
            <a:r>
              <a:rPr lang="zh-CN" altLang="en-US"/>
              <a:t>），以及一个测试文件（tstid）。</a:t>
            </a:r>
            <a:endParaRPr lang="zh-CN" altLang="en-US"/>
          </a:p>
        </p:txBody>
      </p:sp>
      <p:sp>
        <p:nvSpPr>
          <p:cNvPr id="5" name="文本框 4"/>
          <p:cNvSpPr txBox="1"/>
          <p:nvPr/>
        </p:nvSpPr>
        <p:spPr>
          <a:xfrm>
            <a:off x="563245" y="3467100"/>
            <a:ext cx="7387590" cy="922020"/>
          </a:xfrm>
          <a:prstGeom prst="rect">
            <a:avLst/>
          </a:prstGeom>
          <a:noFill/>
        </p:spPr>
        <p:txBody>
          <a:bodyPr wrap="square" rtlCol="0">
            <a:spAutoFit/>
          </a:bodyPr>
          <a:p>
            <a:r>
              <a:rPr lang="zh-CN" altLang="en-US"/>
              <a:t>官方所给的划分：train1020,valid1020,test6149</a:t>
            </a:r>
            <a:endParaRPr lang="zh-CN" altLang="en-US"/>
          </a:p>
          <a:p>
            <a:r>
              <a:rPr lang="zh-CN" altLang="en-US"/>
              <a:t>（官方划分的训练集很少，容易过拟合）</a:t>
            </a:r>
            <a:endParaRPr lang="zh-CN" altLang="en-US"/>
          </a:p>
          <a:p>
            <a:r>
              <a:rPr lang="zh-CN" altLang="en-US">
                <a:solidFill>
                  <a:srgbClr val="FF0000"/>
                </a:solidFill>
              </a:rPr>
              <a:t>（于是我自行交换了</a:t>
            </a:r>
            <a:r>
              <a:rPr lang="en-US" altLang="zh-CN">
                <a:solidFill>
                  <a:srgbClr val="FF0000"/>
                </a:solidFill>
              </a:rPr>
              <a:t>test</a:t>
            </a:r>
            <a:r>
              <a:rPr lang="zh-CN" altLang="en-US">
                <a:solidFill>
                  <a:srgbClr val="FF0000"/>
                </a:solidFill>
              </a:rPr>
              <a:t>作为训练集，</a:t>
            </a:r>
            <a:r>
              <a:rPr lang="en-US" altLang="zh-CN">
                <a:solidFill>
                  <a:srgbClr val="FF0000"/>
                </a:solidFill>
              </a:rPr>
              <a:t>train</a:t>
            </a:r>
            <a:r>
              <a:rPr lang="zh-CN" altLang="en-US">
                <a:solidFill>
                  <a:srgbClr val="FF0000"/>
                </a:solidFill>
              </a:rPr>
              <a:t>作为验证集）</a:t>
            </a:r>
            <a:endParaRPr lang="zh-CN" altLang="en-US">
              <a:solidFill>
                <a:srgbClr val="FF0000"/>
              </a:solidFill>
            </a:endParaRPr>
          </a:p>
        </p:txBody>
      </p:sp>
      <p:grpSp>
        <p:nvGrpSpPr>
          <p:cNvPr id="8" name="组合 7"/>
          <p:cNvGrpSpPr/>
          <p:nvPr/>
        </p:nvGrpSpPr>
        <p:grpSpPr>
          <a:xfrm>
            <a:off x="563245" y="3648075"/>
            <a:ext cx="9789160" cy="3098800"/>
            <a:chOff x="887" y="5745"/>
            <a:chExt cx="15416" cy="4880"/>
          </a:xfrm>
        </p:grpSpPr>
        <p:grpSp>
          <p:nvGrpSpPr>
            <p:cNvPr id="15" name="组合 14"/>
            <p:cNvGrpSpPr/>
            <p:nvPr/>
          </p:nvGrpSpPr>
          <p:grpSpPr>
            <a:xfrm>
              <a:off x="887" y="6801"/>
              <a:ext cx="6728" cy="580"/>
              <a:chOff x="887" y="6801"/>
              <a:chExt cx="6728" cy="580"/>
            </a:xfrm>
          </p:grpSpPr>
          <p:sp>
            <p:nvSpPr>
              <p:cNvPr id="7" name="文本框 6"/>
              <p:cNvSpPr txBox="1"/>
              <p:nvPr/>
            </p:nvSpPr>
            <p:spPr>
              <a:xfrm>
                <a:off x="887" y="6801"/>
                <a:ext cx="6400" cy="580"/>
              </a:xfrm>
              <a:prstGeom prst="rect">
                <a:avLst/>
              </a:prstGeom>
              <a:noFill/>
            </p:spPr>
            <p:txBody>
              <a:bodyPr wrap="square" rtlCol="0">
                <a:spAutoFit/>
              </a:bodyPr>
              <a:p>
                <a:r>
                  <a:rPr lang="zh-CN" altLang="en-US"/>
                  <a:t>按照官方划分给数据集进行</a:t>
                </a:r>
                <a:r>
                  <a:rPr lang="zh-CN" altLang="en-US"/>
                  <a:t>划分</a:t>
                </a:r>
                <a:endParaRPr lang="zh-CN" altLang="en-US"/>
              </a:p>
            </p:txBody>
          </p:sp>
          <p:sp>
            <p:nvSpPr>
              <p:cNvPr id="9" name="文本框 8"/>
              <p:cNvSpPr txBox="1"/>
              <p:nvPr/>
            </p:nvSpPr>
            <p:spPr>
              <a:xfrm>
                <a:off x="6589" y="6801"/>
                <a:ext cx="1026" cy="580"/>
              </a:xfrm>
              <a:prstGeom prst="rect">
                <a:avLst/>
              </a:prstGeom>
              <a:noFill/>
            </p:spPr>
            <p:txBody>
              <a:bodyPr wrap="square" rtlCol="0">
                <a:spAutoFit/>
              </a:bodyPr>
              <a:p>
                <a:r>
                  <a:rPr lang="zh-CN" altLang="en-US">
                    <a:hlinkClick r:id="rId2" action="ppaction://hlinkfile"/>
                  </a:rPr>
                  <a:t>参考</a:t>
                </a:r>
                <a:endParaRPr lang="zh-CN" altLang="en-US"/>
              </a:p>
            </p:txBody>
          </p:sp>
        </p:grpSp>
        <p:pic>
          <p:nvPicPr>
            <p:cNvPr id="11" name="图片 10" descr="截屏2024-06-01 23.59.01"/>
            <p:cNvPicPr>
              <a:picLocks noChangeAspect="1"/>
            </p:cNvPicPr>
            <p:nvPr/>
          </p:nvPicPr>
          <p:blipFill>
            <a:blip r:embed="rId3"/>
            <a:stretch>
              <a:fillRect/>
            </a:stretch>
          </p:blipFill>
          <p:spPr>
            <a:xfrm>
              <a:off x="8510" y="7067"/>
              <a:ext cx="3560" cy="1200"/>
            </a:xfrm>
            <a:prstGeom prst="rect">
              <a:avLst/>
            </a:prstGeom>
          </p:spPr>
        </p:pic>
        <p:pic>
          <p:nvPicPr>
            <p:cNvPr id="12" name="图片 11" descr="截屏2024-06-01 23.59.19"/>
            <p:cNvPicPr>
              <a:picLocks noChangeAspect="1"/>
            </p:cNvPicPr>
            <p:nvPr/>
          </p:nvPicPr>
          <p:blipFill>
            <a:blip r:embed="rId4"/>
            <a:stretch>
              <a:fillRect/>
            </a:stretch>
          </p:blipFill>
          <p:spPr>
            <a:xfrm>
              <a:off x="11823" y="5745"/>
              <a:ext cx="4480" cy="4880"/>
            </a:xfrm>
            <a:prstGeom prst="rect">
              <a:avLst/>
            </a:prstGeom>
          </p:spPr>
        </p:pic>
      </p:grpSp>
      <p:sp>
        <p:nvSpPr>
          <p:cNvPr id="10" name="文本框 9"/>
          <p:cNvSpPr txBox="1"/>
          <p:nvPr/>
        </p:nvSpPr>
        <p:spPr>
          <a:xfrm>
            <a:off x="734695" y="5900420"/>
            <a:ext cx="6628765" cy="645160"/>
          </a:xfrm>
          <a:prstGeom prst="rect">
            <a:avLst/>
          </a:prstGeom>
          <a:noFill/>
        </p:spPr>
        <p:txBody>
          <a:bodyPr wrap="square" rtlCol="0">
            <a:spAutoFit/>
          </a:bodyPr>
          <a:p>
            <a:r>
              <a:rPr lang="zh-CN" altLang="en-US"/>
              <a:t>后面训练的时候发现原图训练损失</a:t>
            </a:r>
            <a:r>
              <a:rPr lang="zh-CN" altLang="en-US"/>
              <a:t>很难下降，</a:t>
            </a:r>
            <a:endParaRPr lang="zh-CN" altLang="en-US"/>
          </a:p>
          <a:p>
            <a:r>
              <a:rPr lang="zh-CN" altLang="en-US"/>
              <a:t>于是使用官网已经进行图像分割好的结果（</a:t>
            </a:r>
            <a:r>
              <a:rPr lang="zh-CN" altLang="en-US"/>
              <a:t>蓝底照片）进行</a:t>
            </a:r>
            <a:r>
              <a:rPr lang="zh-CN" altLang="en-US"/>
              <a:t>训练。</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4-06-01 21.40.49"/>
          <p:cNvPicPr>
            <a:picLocks noChangeAspect="1"/>
          </p:cNvPicPr>
          <p:nvPr/>
        </p:nvPicPr>
        <p:blipFill>
          <a:blip r:embed="rId1"/>
          <a:stretch>
            <a:fillRect/>
          </a:stretch>
        </p:blipFill>
        <p:spPr>
          <a:xfrm>
            <a:off x="927100" y="196850"/>
            <a:ext cx="10337800" cy="6464300"/>
          </a:xfrm>
          <a:prstGeom prst="rect">
            <a:avLst/>
          </a:prstGeom>
        </p:spPr>
      </p:pic>
      <p:sp>
        <p:nvSpPr>
          <p:cNvPr id="5" name="文本框 4"/>
          <p:cNvSpPr txBox="1"/>
          <p:nvPr/>
        </p:nvSpPr>
        <p:spPr>
          <a:xfrm>
            <a:off x="99060" y="969010"/>
            <a:ext cx="1162050" cy="344170"/>
          </a:xfrm>
          <a:prstGeom prst="rect">
            <a:avLst/>
          </a:prstGeom>
          <a:noFill/>
        </p:spPr>
        <p:txBody>
          <a:bodyPr wrap="square" rtlCol="0">
            <a:noAutofit/>
          </a:bodyPr>
          <a:p>
            <a:r>
              <a:rPr lang="zh-CN" altLang="en-US"/>
              <a:t>模型</a:t>
            </a:r>
            <a:r>
              <a:rPr lang="zh-CN" altLang="en-US"/>
              <a:t>选择</a:t>
            </a:r>
            <a:endParaRPr lang="zh-CN" altLang="en-US"/>
          </a:p>
          <a:p>
            <a:r>
              <a:rPr lang="en-US" altLang="zh-CN">
                <a:solidFill>
                  <a:srgbClr val="FF0000"/>
                </a:solidFill>
              </a:rPr>
              <a:t>Vgg-16</a:t>
            </a:r>
            <a:endParaRPr lang="en-US" altLang="zh-CN">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G_3522"/>
          <p:cNvPicPr>
            <a:picLocks noChangeAspect="1"/>
          </p:cNvPicPr>
          <p:nvPr/>
        </p:nvPicPr>
        <p:blipFill>
          <a:blip r:embed="rId1"/>
          <a:srcRect l="16646" r="15937" b="4117"/>
          <a:stretch>
            <a:fillRect/>
          </a:stretch>
        </p:blipFill>
        <p:spPr>
          <a:xfrm>
            <a:off x="2029460" y="302895"/>
            <a:ext cx="8219440" cy="5398135"/>
          </a:xfrm>
          <a:prstGeom prst="rect">
            <a:avLst/>
          </a:prstGeom>
        </p:spPr>
      </p:pic>
      <p:sp>
        <p:nvSpPr>
          <p:cNvPr id="3" name="文本框 2"/>
          <p:cNvSpPr txBox="1"/>
          <p:nvPr/>
        </p:nvSpPr>
        <p:spPr>
          <a:xfrm>
            <a:off x="1929765" y="6212840"/>
            <a:ext cx="6504305" cy="645160"/>
          </a:xfrm>
          <a:prstGeom prst="rect">
            <a:avLst/>
          </a:prstGeom>
          <a:noFill/>
        </p:spPr>
        <p:txBody>
          <a:bodyPr wrap="square" rtlCol="0">
            <a:spAutoFit/>
          </a:bodyPr>
          <a:p>
            <a:r>
              <a:rPr lang="zh-CN" altLang="en-US"/>
              <a:t>长宽像素方面的空间信息转化成深度的</a:t>
            </a:r>
            <a:r>
              <a:rPr lang="zh-CN" altLang="en-US"/>
              <a:t>语义信息</a:t>
            </a:r>
            <a:endParaRPr lang="zh-CN" altLang="en-US"/>
          </a:p>
          <a:p>
            <a:r>
              <a:rPr lang="zh-CN" altLang="en-US"/>
              <a:t>（将抽象的特征表示转换为具体的类别标签或语义描述。）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0220" y="548005"/>
            <a:ext cx="8148955" cy="645160"/>
          </a:xfrm>
          <a:prstGeom prst="rect">
            <a:avLst/>
          </a:prstGeom>
          <a:noFill/>
        </p:spPr>
        <p:txBody>
          <a:bodyPr wrap="square" rtlCol="0">
            <a:noAutofit/>
          </a:bodyPr>
          <a:p>
            <a:r>
              <a:rPr lang="zh-CN" altLang="en-US"/>
              <a:t>使用</a:t>
            </a:r>
            <a:r>
              <a:rPr lang="en-US" altLang="zh-CN">
                <a:solidFill>
                  <a:srgbClr val="FF0000"/>
                </a:solidFill>
              </a:rPr>
              <a:t>2</a:t>
            </a:r>
            <a:r>
              <a:rPr lang="zh-CN" altLang="en-US">
                <a:solidFill>
                  <a:srgbClr val="FF0000"/>
                </a:solidFill>
              </a:rPr>
              <a:t>个</a:t>
            </a:r>
            <a:r>
              <a:rPr lang="en-US" altLang="zh-CN">
                <a:solidFill>
                  <a:srgbClr val="FF0000"/>
                </a:solidFill>
              </a:rPr>
              <a:t>3x3</a:t>
            </a:r>
            <a:r>
              <a:rPr lang="zh-CN" altLang="en-US">
                <a:solidFill>
                  <a:srgbClr val="FF0000"/>
                </a:solidFill>
              </a:rPr>
              <a:t>卷积核代替</a:t>
            </a:r>
            <a:r>
              <a:rPr lang="en-US" altLang="zh-CN">
                <a:solidFill>
                  <a:srgbClr val="FF0000"/>
                </a:solidFill>
              </a:rPr>
              <a:t>5x5卷积核</a:t>
            </a:r>
            <a:r>
              <a:rPr lang="zh-CN" altLang="en-US"/>
              <a:t>、使用</a:t>
            </a:r>
            <a:r>
              <a:rPr lang="en-US" altLang="zh-CN">
                <a:solidFill>
                  <a:srgbClr val="FF0000"/>
                </a:solidFill>
              </a:rPr>
              <a:t>3</a:t>
            </a:r>
            <a:r>
              <a:rPr lang="zh-CN" altLang="en-US">
                <a:solidFill>
                  <a:srgbClr val="FF0000"/>
                </a:solidFill>
              </a:rPr>
              <a:t>个</a:t>
            </a:r>
            <a:r>
              <a:rPr lang="en-US" altLang="zh-CN">
                <a:solidFill>
                  <a:srgbClr val="FF0000"/>
                </a:solidFill>
              </a:rPr>
              <a:t>3x3</a:t>
            </a:r>
            <a:r>
              <a:rPr lang="zh-CN" altLang="en-US">
                <a:solidFill>
                  <a:srgbClr val="FF0000"/>
                </a:solidFill>
              </a:rPr>
              <a:t>卷积核代替</a:t>
            </a:r>
            <a:r>
              <a:rPr lang="en-US" altLang="zh-CN">
                <a:solidFill>
                  <a:srgbClr val="FF0000"/>
                </a:solidFill>
              </a:rPr>
              <a:t>7x7</a:t>
            </a:r>
            <a:r>
              <a:rPr lang="zh-CN" altLang="en-US">
                <a:solidFill>
                  <a:srgbClr val="FF0000"/>
                </a:solidFill>
              </a:rPr>
              <a:t>卷积核</a:t>
            </a:r>
            <a:r>
              <a:rPr lang="zh-CN" altLang="en-US"/>
              <a:t>，</a:t>
            </a:r>
            <a:endParaRPr lang="zh-CN" altLang="en-US"/>
          </a:p>
          <a:p>
            <a:r>
              <a:rPr lang="zh-CN" altLang="en-US"/>
              <a:t>参数量减少，非线性转化</a:t>
            </a:r>
            <a:r>
              <a:rPr lang="zh-CN" altLang="en-US"/>
              <a:t>变多，效果更好</a:t>
            </a:r>
            <a:endParaRPr lang="en-US" altLang="zh-CN"/>
          </a:p>
          <a:p>
            <a:endParaRPr lang="en-US" altLang="zh-CN"/>
          </a:p>
        </p:txBody>
      </p:sp>
      <p:sp>
        <p:nvSpPr>
          <p:cNvPr id="5" name="文本框 4"/>
          <p:cNvSpPr txBox="1"/>
          <p:nvPr/>
        </p:nvSpPr>
        <p:spPr>
          <a:xfrm>
            <a:off x="490220" y="1367155"/>
            <a:ext cx="11211560" cy="645160"/>
          </a:xfrm>
          <a:prstGeom prst="rect">
            <a:avLst/>
          </a:prstGeom>
          <a:noFill/>
        </p:spPr>
        <p:txBody>
          <a:bodyPr wrap="square" rtlCol="0">
            <a:spAutoFit/>
          </a:bodyPr>
          <a:p>
            <a:r>
              <a:rPr lang="zh-CN" altLang="en-US"/>
              <a:t>一个7x7的卷积核会</a:t>
            </a:r>
            <a:r>
              <a:rPr lang="zh-CN" altLang="en-US"/>
              <a:t>有7×7=49个参数（不考虑偏置项）。而三个3x3的卷积核总共会有3×(3×3)=27个参数。</a:t>
            </a:r>
            <a:endParaRPr lang="zh-CN" altLang="en-US"/>
          </a:p>
          <a:p>
            <a:r>
              <a:rPr lang="zh-CN" altLang="en-US"/>
              <a:t>这意味着使用三个3x3卷积核可以显著减少参数数量，从而减少模型的计算复杂度和过拟合的风险。</a:t>
            </a:r>
            <a:endParaRPr lang="zh-CN" altLang="en-US"/>
          </a:p>
        </p:txBody>
      </p:sp>
      <p:sp>
        <p:nvSpPr>
          <p:cNvPr id="6" name="文本框 5"/>
          <p:cNvSpPr txBox="1"/>
          <p:nvPr/>
        </p:nvSpPr>
        <p:spPr>
          <a:xfrm>
            <a:off x="490220" y="5104130"/>
            <a:ext cx="7176770" cy="368300"/>
          </a:xfrm>
          <a:prstGeom prst="rect">
            <a:avLst/>
          </a:prstGeom>
          <a:noFill/>
        </p:spPr>
        <p:txBody>
          <a:bodyPr wrap="square" rtlCol="0">
            <a:spAutoFit/>
          </a:bodyPr>
          <a:p>
            <a:r>
              <a:rPr lang="zh-CN" altLang="en-US"/>
              <a:t>输入图像的尺寸为 224×224，卷积层使用步幅 S=1 和相同填充P=1</a:t>
            </a:r>
            <a:endParaRPr lang="zh-CN" altLang="en-US"/>
          </a:p>
        </p:txBody>
      </p:sp>
      <p:pic>
        <p:nvPicPr>
          <p:cNvPr id="10" name="图片 9" descr="截屏2024-06-06 12.38.47"/>
          <p:cNvPicPr>
            <a:picLocks noChangeAspect="1"/>
          </p:cNvPicPr>
          <p:nvPr/>
        </p:nvPicPr>
        <p:blipFill>
          <a:blip r:embed="rId1"/>
          <a:stretch>
            <a:fillRect/>
          </a:stretch>
        </p:blipFill>
        <p:spPr>
          <a:xfrm>
            <a:off x="490220" y="2426335"/>
            <a:ext cx="7824470" cy="1998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截屏2024-06-06 12.36.59"/>
          <p:cNvPicPr>
            <a:picLocks noChangeAspect="1"/>
          </p:cNvPicPr>
          <p:nvPr>
            <p:custDataLst>
              <p:tags r:id="rId1"/>
            </p:custDataLst>
          </p:nvPr>
        </p:nvPicPr>
        <p:blipFill>
          <a:blip r:embed="rId2"/>
          <a:stretch>
            <a:fillRect/>
          </a:stretch>
        </p:blipFill>
        <p:spPr>
          <a:xfrm>
            <a:off x="635000" y="642620"/>
            <a:ext cx="6928485" cy="1181100"/>
          </a:xfrm>
          <a:prstGeom prst="rect">
            <a:avLst/>
          </a:prstGeom>
          <a:ln w="38100">
            <a:solidFill>
              <a:schemeClr val="accent1"/>
            </a:solidFill>
          </a:ln>
        </p:spPr>
      </p:pic>
      <p:pic>
        <p:nvPicPr>
          <p:cNvPr id="7" name="图片 6" descr="截屏2024-06-06 12.37.28"/>
          <p:cNvPicPr>
            <a:picLocks noChangeAspect="1"/>
          </p:cNvPicPr>
          <p:nvPr>
            <p:custDataLst>
              <p:tags r:id="rId3"/>
            </p:custDataLst>
          </p:nvPr>
        </p:nvPicPr>
        <p:blipFill>
          <a:blip r:embed="rId4"/>
          <a:stretch>
            <a:fillRect/>
          </a:stretch>
        </p:blipFill>
        <p:spPr>
          <a:xfrm>
            <a:off x="635000" y="2122170"/>
            <a:ext cx="6840855" cy="3741420"/>
          </a:xfrm>
          <a:prstGeom prst="rect">
            <a:avLst/>
          </a:prstGeom>
          <a:ln w="38100">
            <a:solidFill>
              <a:schemeClr val="accent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MG_3523"/>
          <p:cNvPicPr>
            <a:picLocks noChangeAspect="1"/>
          </p:cNvPicPr>
          <p:nvPr/>
        </p:nvPicPr>
        <p:blipFill>
          <a:blip r:embed="rId1"/>
          <a:srcRect l="9391" r="9604"/>
          <a:stretch>
            <a:fillRect/>
          </a:stretch>
        </p:blipFill>
        <p:spPr>
          <a:xfrm>
            <a:off x="1144905" y="614045"/>
            <a:ext cx="9876155" cy="5629910"/>
          </a:xfrm>
          <a:prstGeom prst="rect">
            <a:avLst/>
          </a:prstGeom>
        </p:spPr>
      </p:pic>
      <p:sp>
        <p:nvSpPr>
          <p:cNvPr id="5" name="文本框 4"/>
          <p:cNvSpPr txBox="1"/>
          <p:nvPr/>
        </p:nvSpPr>
        <p:spPr>
          <a:xfrm>
            <a:off x="721360" y="6390005"/>
            <a:ext cx="4064000" cy="368300"/>
          </a:xfrm>
          <a:prstGeom prst="rect">
            <a:avLst/>
          </a:prstGeom>
          <a:noFill/>
        </p:spPr>
        <p:txBody>
          <a:bodyPr wrap="square" rtlCol="0">
            <a:spAutoFit/>
          </a:bodyPr>
          <a:p>
            <a:r>
              <a:rPr lang="en-US" altLang="zh-CN"/>
              <a:t>vgg16</a:t>
            </a:r>
            <a:r>
              <a:rPr lang="zh-CN" altLang="en-US"/>
              <a:t>特点：</a:t>
            </a:r>
            <a:r>
              <a:rPr lang="zh-CN" altLang="en-US">
                <a:solidFill>
                  <a:srgbClr val="FF0000"/>
                </a:solidFill>
              </a:rPr>
              <a:t>参数量特别大</a:t>
            </a:r>
            <a:endParaRPr lang="zh-CN" altLang="en-US">
              <a:solidFill>
                <a:srgbClr val="FF0000"/>
              </a:solidFill>
            </a:endParaRPr>
          </a:p>
        </p:txBody>
      </p:sp>
      <p:sp>
        <p:nvSpPr>
          <p:cNvPr id="6" name="文本框 5"/>
          <p:cNvSpPr txBox="1"/>
          <p:nvPr/>
        </p:nvSpPr>
        <p:spPr>
          <a:xfrm>
            <a:off x="5069205" y="6390005"/>
            <a:ext cx="6316345" cy="368300"/>
          </a:xfrm>
          <a:prstGeom prst="rect">
            <a:avLst/>
          </a:prstGeom>
          <a:noFill/>
        </p:spPr>
        <p:txBody>
          <a:bodyPr wrap="square" rtlCol="0">
            <a:spAutoFit/>
          </a:bodyPr>
          <a:p>
            <a:r>
              <a:rPr lang="zh-CN" altLang="en-US"/>
              <a:t>正向传播参数已经很臃肿了，反向传播</a:t>
            </a:r>
            <a:r>
              <a:rPr lang="zh-CN" altLang="en-US"/>
              <a:t>还要存梯度</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2413</Words>
  <Application>WPS 演示</Application>
  <PresentationFormat>宽屏</PresentationFormat>
  <Paragraphs>140</Paragraphs>
  <Slides>21</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汉仪书宋二KW</vt:lpstr>
      <vt:lpstr>Calibri</vt:lpstr>
      <vt:lpstr>Helvetica Neue</vt:lpstr>
      <vt:lpstr>微软雅黑</vt:lpstr>
      <vt:lpstr>汉仪旗黑</vt:lpstr>
      <vt:lpstr>宋体</vt:lpstr>
      <vt:lpstr>Arial Unicode MS</vt:lpstr>
      <vt:lpstr>WPS</vt:lpstr>
      <vt:lpstr>常见花卉识别软件的设计和实现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玛丽</cp:lastModifiedBy>
  <cp:revision>32</cp:revision>
  <dcterms:created xsi:type="dcterms:W3CDTF">2024-06-10T03:28:34Z</dcterms:created>
  <dcterms:modified xsi:type="dcterms:W3CDTF">2024-06-10T03:28:34Z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E646E35DB305723EB3255E662B9EA702_43</vt:lpwstr>
  </property>
</Properties>
</file>